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66" r:id="rId3"/>
  </p:sldMasterIdLst>
  <p:notesMasterIdLst>
    <p:notesMasterId r:id="rId60"/>
  </p:notesMasterIdLst>
  <p:sldIdLst>
    <p:sldId id="257" r:id="rId4"/>
    <p:sldId id="31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304" r:id="rId41"/>
    <p:sldId id="305" r:id="rId42"/>
    <p:sldId id="309" r:id="rId43"/>
    <p:sldId id="310" r:id="rId44"/>
    <p:sldId id="311" r:id="rId45"/>
    <p:sldId id="312" r:id="rId46"/>
    <p:sldId id="315" r:id="rId47"/>
    <p:sldId id="314" r:id="rId48"/>
    <p:sldId id="293" r:id="rId49"/>
    <p:sldId id="294" r:id="rId50"/>
    <p:sldId id="295" r:id="rId51"/>
    <p:sldId id="296" r:id="rId52"/>
    <p:sldId id="297" r:id="rId53"/>
    <p:sldId id="298" r:id="rId54"/>
    <p:sldId id="299" r:id="rId55"/>
    <p:sldId id="300" r:id="rId56"/>
    <p:sldId id="301" r:id="rId57"/>
    <p:sldId id="316" r:id="rId58"/>
    <p:sldId id="30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221EA35-E776-4565-8FCD-40DECCA4FF4D}">
          <p14:sldIdLst>
            <p14:sldId id="257"/>
            <p14:sldId id="317"/>
            <p14:sldId id="258"/>
          </p14:sldIdLst>
        </p14:section>
        <p14:section name="Preamble" id="{EDDAA7FB-526E-475D-8D97-46506107226C}">
          <p14:sldIdLst>
            <p14:sldId id="259"/>
            <p14:sldId id="260"/>
            <p14:sldId id="261"/>
            <p14:sldId id="262"/>
          </p14:sldIdLst>
        </p14:section>
        <p14:section name="Event-Driven Architecture" id="{5D7DDC3C-0180-49C4-9494-604A98B62046}">
          <p14:sldIdLst>
            <p14:sldId id="263"/>
            <p14:sldId id="264"/>
            <p14:sldId id="265"/>
            <p14:sldId id="266"/>
            <p14:sldId id="267"/>
            <p14:sldId id="268"/>
            <p14:sldId id="269"/>
            <p14:sldId id="270"/>
            <p14:sldId id="271"/>
            <p14:sldId id="272"/>
            <p14:sldId id="273"/>
            <p14:sldId id="274"/>
            <p14:sldId id="275"/>
            <p14:sldId id="276"/>
            <p14:sldId id="277"/>
            <p14:sldId id="278"/>
            <p14:sldId id="279"/>
            <p14:sldId id="280"/>
          </p14:sldIdLst>
        </p14:section>
        <p14:section name="Implementation Options" id="{EFA916C6-63C5-4DA8-A376-E0C18290AFB8}">
          <p14:sldIdLst>
            <p14:sldId id="281"/>
            <p14:sldId id="282"/>
            <p14:sldId id="283"/>
            <p14:sldId id="284"/>
            <p14:sldId id="285"/>
            <p14:sldId id="286"/>
            <p14:sldId id="287"/>
            <p14:sldId id="288"/>
            <p14:sldId id="289"/>
            <p14:sldId id="290"/>
          </p14:sldIdLst>
        </p14:section>
        <p14:section name="Demonstration" id="{F7F3902E-58F7-421A-8CEC-ECD133067F4E}">
          <p14:sldIdLst>
            <p14:sldId id="291"/>
            <p14:sldId id="292"/>
            <p14:sldId id="304"/>
            <p14:sldId id="305"/>
            <p14:sldId id="309"/>
            <p14:sldId id="310"/>
            <p14:sldId id="311"/>
            <p14:sldId id="312"/>
            <p14:sldId id="315"/>
            <p14:sldId id="314"/>
            <p14:sldId id="293"/>
            <p14:sldId id="294"/>
            <p14:sldId id="295"/>
            <p14:sldId id="296"/>
            <p14:sldId id="297"/>
            <p14:sldId id="298"/>
            <p14:sldId id="299"/>
            <p14:sldId id="300"/>
            <p14:sldId id="301"/>
            <p14:sldId id="316"/>
          </p14:sldIdLst>
        </p14:section>
        <p14:section name="Thank You" id="{277A27D0-4705-46BB-B30C-727F8DD42AA0}">
          <p14:sldIdLst>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148"/>
    <a:srgbClr val="10A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96331" autoAdjust="0"/>
  </p:normalViewPr>
  <p:slideViewPr>
    <p:cSldViewPr snapToGrid="0">
      <p:cViewPr varScale="1">
        <p:scale>
          <a:sx n="102" d="100"/>
          <a:sy n="102" d="100"/>
        </p:scale>
        <p:origin x="132" y="348"/>
      </p:cViewPr>
      <p:guideLst/>
    </p:cSldViewPr>
  </p:slideViewPr>
  <p:outlineViewPr>
    <p:cViewPr>
      <p:scale>
        <a:sx n="33" d="100"/>
        <a:sy n="33" d="100"/>
      </p:scale>
      <p:origin x="0" y="-6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F2FFA-9D29-4861-AD5F-229AA59239C5}" type="datetimeFigureOut">
              <a:rPr lang="en-US" smtClean="0"/>
              <a:t>10/3/2022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60296-20CF-4A8C-B024-1C52752E9E2A}" type="slidenum">
              <a:rPr lang="en-US" smtClean="0"/>
              <a:t>‹#›</a:t>
            </a:fld>
            <a:endParaRPr lang="en-US"/>
          </a:p>
        </p:txBody>
      </p:sp>
    </p:spTree>
    <p:extLst>
      <p:ext uri="{BB962C8B-B14F-4D97-AF65-F5344CB8AC3E}">
        <p14:creationId xmlns:p14="http://schemas.microsoft.com/office/powerpoint/2010/main" val="158136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1</a:t>
            </a:fld>
            <a:endParaRPr lang="en-US"/>
          </a:p>
        </p:txBody>
      </p:sp>
    </p:spTree>
    <p:extLst>
      <p:ext uri="{BB962C8B-B14F-4D97-AF65-F5344CB8AC3E}">
        <p14:creationId xmlns:p14="http://schemas.microsoft.com/office/powerpoint/2010/main" val="2318386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Hubs is a fully managed, real-time data ingestion service that is simple, trusted, and scalable.  Steam millions of events per second from any source to build dynamic data pipelines and immediately respond to business challenges.  Keep processing data during emergencies using the geo-disaster recovery and geo-replication features.</a:t>
            </a:r>
          </a:p>
          <a:p>
            <a:endParaRPr lang="en-US" dirty="0"/>
          </a:p>
          <a:p>
            <a:r>
              <a:rPr lang="en-US" dirty="0"/>
              <a:t>Integrate seamlessly with other Azure services to unlock valuable insights.  Allow existing Apache Kafka clients and applications to talk to Event Hubs without any code changes – you get a managed Kafka experience without having to manage your own clusters.  Experience real-time data ingestion and micro-batching on the same stream</a:t>
            </a:r>
          </a:p>
        </p:txBody>
      </p:sp>
      <p:sp>
        <p:nvSpPr>
          <p:cNvPr id="4" name="Slide Number Placeholder 3"/>
          <p:cNvSpPr>
            <a:spLocks noGrp="1"/>
          </p:cNvSpPr>
          <p:nvPr>
            <p:ph type="sldNum" sz="quarter" idx="5"/>
          </p:nvPr>
        </p:nvSpPr>
        <p:spPr/>
        <p:txBody>
          <a:bodyPr/>
          <a:lstStyle/>
          <a:p>
            <a:fld id="{5E360296-20CF-4A8C-B024-1C52752E9E2A}" type="slidenum">
              <a:rPr lang="en-US" smtClean="0"/>
              <a:t>29</a:t>
            </a:fld>
            <a:endParaRPr lang="en-US"/>
          </a:p>
        </p:txBody>
      </p:sp>
    </p:spTree>
    <p:extLst>
      <p:ext uri="{BB962C8B-B14F-4D97-AF65-F5344CB8AC3E}">
        <p14:creationId xmlns:p14="http://schemas.microsoft.com/office/powerpoint/2010/main" val="1456593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30</a:t>
            </a:fld>
            <a:endParaRPr lang="en-US"/>
          </a:p>
        </p:txBody>
      </p:sp>
    </p:spTree>
    <p:extLst>
      <p:ext uri="{BB962C8B-B14F-4D97-AF65-F5344CB8AC3E}">
        <p14:creationId xmlns:p14="http://schemas.microsoft.com/office/powerpoint/2010/main" val="2088180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Producers</a:t>
            </a:r>
            <a:r>
              <a:rPr lang="en-US" b="0" dirty="0"/>
              <a:t> – Any entity that sends data to an even hub.  Event publishers can publish events using HTTPS or AMQP 1.0 or Apache Kafka (1.0 and above).</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31</a:t>
            </a:fld>
            <a:endParaRPr lang="en-US"/>
          </a:p>
        </p:txBody>
      </p:sp>
    </p:spTree>
    <p:extLst>
      <p:ext uri="{BB962C8B-B14F-4D97-AF65-F5344CB8AC3E}">
        <p14:creationId xmlns:p14="http://schemas.microsoft.com/office/powerpoint/2010/main" val="1447880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Partitions</a:t>
            </a:r>
            <a:r>
              <a:rPr lang="en-US" b="0" dirty="0"/>
              <a:t> – Each consumer only reads a specific subset, or partition, of the message stream.</a:t>
            </a:r>
          </a:p>
          <a:p>
            <a:endParaRPr lang="en-US" b="0" dirty="0"/>
          </a:p>
          <a:p>
            <a:r>
              <a:rPr lang="en-US" b="0" dirty="0"/>
              <a:t>Event Hubs provides message streaming through a partitioned consumer pattern in which each consumer only reads a specific subset, or partition, or the message stream.  This pattern enables horizontal scale for event processing and provides other stream-focused features that are unavailable in queues and topics.</a:t>
            </a:r>
          </a:p>
          <a:p>
            <a:endParaRPr lang="en-US" b="0" dirty="0"/>
          </a:p>
          <a:p>
            <a:r>
              <a:rPr lang="en-US" b="0" dirty="0"/>
              <a:t>A partition is an ordered sequence of events that is held in an event hub.  As newer events arrive, they are added to the end of this sequence.  A partition can be thought of as a “commit log.</a:t>
            </a:r>
          </a:p>
          <a:p>
            <a:endParaRPr lang="en-US" b="0" dirty="0"/>
          </a:p>
          <a:p>
            <a:r>
              <a:rPr lang="en-US" b="0" dirty="0"/>
              <a:t>Event Hubs retain data for a configured retention time that applies across all partitions in the event hub.  Events expire on a time basis; you cannot explicitly delete them.  &lt;CLICK&gt; Because partitions are independent and contain their own sequence of data, they often grow at different rates.</a:t>
            </a:r>
          </a:p>
          <a:p>
            <a:endParaRPr lang="en-US" b="0" dirty="0"/>
          </a:p>
          <a:p>
            <a:r>
              <a:rPr lang="en-US" b="0" dirty="0"/>
              <a:t>The number of partitions is specified at creation and must be between 2 and 32.  The partition count is not changeable, so you should consider long-term scale when setting partition count.</a:t>
            </a:r>
          </a:p>
          <a:p>
            <a:endParaRPr lang="en-US" b="0" dirty="0"/>
          </a:p>
          <a:p>
            <a:r>
              <a:rPr lang="en-US" b="0" dirty="0"/>
              <a:t>Recommendation is to balance 1:1 throughput units and partitions to achieve optimal scale.  </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32</a:t>
            </a:fld>
            <a:endParaRPr lang="en-US"/>
          </a:p>
        </p:txBody>
      </p:sp>
    </p:spTree>
    <p:extLst>
      <p:ext uri="{BB962C8B-B14F-4D97-AF65-F5344CB8AC3E}">
        <p14:creationId xmlns:p14="http://schemas.microsoft.com/office/powerpoint/2010/main" val="1844992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Consumer Groups</a:t>
            </a:r>
            <a:r>
              <a:rPr lang="en-US" b="0" dirty="0"/>
              <a:t> – A view (state, position, or offset) of an entire event hub.  Consumer groups enable consuming applications to each have a separate view of the event stream.  They read the stream independently at their own pace and with their own offsets.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33</a:t>
            </a:fld>
            <a:endParaRPr lang="en-US"/>
          </a:p>
        </p:txBody>
      </p:sp>
    </p:spTree>
    <p:extLst>
      <p:ext uri="{BB962C8B-B14F-4D97-AF65-F5344CB8AC3E}">
        <p14:creationId xmlns:p14="http://schemas.microsoft.com/office/powerpoint/2010/main" val="2221824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Throughput Units</a:t>
            </a:r>
            <a:r>
              <a:rPr lang="en-US" b="0" dirty="0"/>
              <a:t> – Pre-purchased units of capacity that control the throughput capacity of Event Hubs.</a:t>
            </a:r>
          </a:p>
          <a:p>
            <a:endParaRPr lang="en-US" b="0" dirty="0"/>
          </a:p>
          <a:p>
            <a:r>
              <a:rPr lang="en-US" b="0" dirty="0"/>
              <a:t>A single throughput unit lets you:</a:t>
            </a:r>
          </a:p>
          <a:p>
            <a:endParaRPr lang="en-US" b="0" dirty="0"/>
          </a:p>
          <a:p>
            <a:pPr marL="171450" indent="-171450">
              <a:buFont typeface="Arial" panose="020B0604020202020204" pitchFamily="34" charset="0"/>
              <a:buChar char="•"/>
            </a:pPr>
            <a:r>
              <a:rPr lang="en-US" b="0" dirty="0"/>
              <a:t>Ingress: Up to 1-Mb per second or 1000 events per second (which ever comes first)</a:t>
            </a:r>
          </a:p>
          <a:p>
            <a:pPr marL="171450" indent="-171450">
              <a:buFont typeface="Arial" panose="020B0604020202020204" pitchFamily="34" charset="0"/>
              <a:buChar char="•"/>
            </a:pPr>
            <a:r>
              <a:rPr lang="en-US" b="0" dirty="0"/>
              <a:t>Egress: Up to 2-Mb per second or 4096 events per second</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err="1"/>
              <a:t>ServerBusyException</a:t>
            </a:r>
            <a:r>
              <a:rPr lang="en-US" b="0" dirty="0"/>
              <a:t> thrown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Auto-Inflate feature automatically scales up by increasing the number of throughput units, to meet usage needs.  Increasing throughput units prevents throttling scenarios</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34</a:t>
            </a:fld>
            <a:endParaRPr lang="en-US"/>
          </a:p>
        </p:txBody>
      </p:sp>
    </p:spTree>
    <p:extLst>
      <p:ext uri="{BB962C8B-B14F-4D97-AF65-F5344CB8AC3E}">
        <p14:creationId xmlns:p14="http://schemas.microsoft.com/office/powerpoint/2010/main" val="3079987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Event Receivers</a:t>
            </a:r>
            <a:r>
              <a:rPr lang="en-US" b="0" dirty="0"/>
              <a:t> – Any entity that reads event data from an event hub.  All Event Hubs consumers connect via the AMQP 1.0 session.  The Event Hubs service delivers events through a session as they become available.  All Kafka consumers connect via the Kafka protocol 1.0 and later.</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35</a:t>
            </a:fld>
            <a:endParaRPr lang="en-US"/>
          </a:p>
        </p:txBody>
      </p:sp>
    </p:spTree>
    <p:extLst>
      <p:ext uri="{BB962C8B-B14F-4D97-AF65-F5344CB8AC3E}">
        <p14:creationId xmlns:p14="http://schemas.microsoft.com/office/powerpoint/2010/main" val="1602404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Strengths</a:t>
            </a:r>
          </a:p>
          <a:p>
            <a:pPr marL="171450" indent="-171450">
              <a:buFont typeface="Arial" panose="020B0604020202020204" pitchFamily="34" charset="0"/>
              <a:buChar char="•"/>
            </a:pPr>
            <a:r>
              <a:rPr lang="en-US" dirty="0"/>
              <a:t>Decoupling - Producers and consumers are decoupled</a:t>
            </a:r>
          </a:p>
          <a:p>
            <a:pPr marL="171450" indent="-171450">
              <a:buFont typeface="Arial" panose="020B0604020202020204" pitchFamily="34" charset="0"/>
              <a:buChar char="•"/>
            </a:pPr>
            <a:r>
              <a:rPr lang="en-US" dirty="0"/>
              <a:t>Encapsulation - No point-to-point integrations; easy to add new consumers to the system</a:t>
            </a:r>
          </a:p>
          <a:p>
            <a:pPr marL="171450" indent="-171450">
              <a:buFont typeface="Arial" panose="020B0604020202020204" pitchFamily="34" charset="0"/>
              <a:buChar char="•"/>
            </a:pPr>
            <a:r>
              <a:rPr lang="en-US" dirty="0"/>
              <a:t>Responsive - Consumers can respond to events immediate as they arrive</a:t>
            </a:r>
          </a:p>
          <a:p>
            <a:pPr marL="171450" indent="-171450">
              <a:buFont typeface="Arial" panose="020B0604020202020204" pitchFamily="34" charset="0"/>
              <a:buChar char="•"/>
            </a:pPr>
            <a:r>
              <a:rPr lang="en-US" dirty="0"/>
              <a:t>Scalable/Distributed - Highly scalable and distributed</a:t>
            </a:r>
          </a:p>
          <a:p>
            <a:pPr marL="171450" indent="-171450">
              <a:buFont typeface="Arial" panose="020B0604020202020204" pitchFamily="34" charset="0"/>
              <a:buChar char="•"/>
            </a:pPr>
            <a:r>
              <a:rPr lang="en-US" dirty="0"/>
              <a:t>Independence - Subsystems have independent views of the event stream</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a:t>
            </a:r>
            <a:r>
              <a:rPr lang="en-US" dirty="0" err="1"/>
              <a:t>subsyustems</a:t>
            </a:r>
            <a:r>
              <a:rPr lang="en-US" dirty="0"/>
              <a:t>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a:t>
            </a:r>
            <a:r>
              <a:rPr lang="en-US" dirty="0" err="1"/>
              <a:t>Volumne</a:t>
            </a:r>
            <a:r>
              <a:rPr lang="en-US" dirty="0"/>
              <a:t>/Velocity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48</a:t>
            </a:fld>
            <a:endParaRPr lang="en-US"/>
          </a:p>
        </p:txBody>
      </p:sp>
    </p:spTree>
    <p:extLst>
      <p:ext uri="{BB962C8B-B14F-4D97-AF65-F5344CB8AC3E}">
        <p14:creationId xmlns:p14="http://schemas.microsoft.com/office/powerpoint/2010/main" val="262998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Opportunities</a:t>
            </a:r>
          </a:p>
          <a:p>
            <a:pPr marL="171450" indent="-171450">
              <a:buFont typeface="Arial" panose="020B0604020202020204" pitchFamily="34" charset="0"/>
              <a:buChar char="•"/>
            </a:pPr>
            <a:r>
              <a:rPr lang="en-US" dirty="0"/>
              <a:t>Multiple Subsystems - Multiple subsystems must process the same events</a:t>
            </a:r>
          </a:p>
          <a:p>
            <a:pPr marL="171450" indent="-171450">
              <a:buFont typeface="Arial" panose="020B0604020202020204" pitchFamily="34" charset="0"/>
              <a:buChar char="•"/>
            </a:pPr>
            <a:r>
              <a:rPr lang="en-US" dirty="0"/>
              <a:t>Real-Time Processing - Real-=time processing with minimum time lag</a:t>
            </a:r>
          </a:p>
          <a:p>
            <a:pPr marL="171450" indent="-171450">
              <a:buFont typeface="Arial" panose="020B0604020202020204" pitchFamily="34" charset="0"/>
              <a:buChar char="•"/>
            </a:pPr>
            <a:r>
              <a:rPr lang="en-US" dirty="0"/>
              <a:t>Complex Event Processing - Complex event processing, such as pattern matching or aggregation over time windows</a:t>
            </a:r>
          </a:p>
          <a:p>
            <a:pPr marL="171450" indent="-171450">
              <a:buFont typeface="Arial" panose="020B0604020202020204" pitchFamily="34" charset="0"/>
              <a:buChar char="•"/>
            </a:pPr>
            <a:r>
              <a:rPr lang="en-US" dirty="0"/>
              <a:t>High Volume/Velocity Data - High volume and high velocity of data, such as IoT</a:t>
            </a:r>
          </a:p>
          <a:p>
            <a:endParaRPr lang="en-US"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50</a:t>
            </a:fld>
            <a:endParaRPr lang="en-US"/>
          </a:p>
        </p:txBody>
      </p:sp>
    </p:spTree>
    <p:extLst>
      <p:ext uri="{BB962C8B-B14F-4D97-AF65-F5344CB8AC3E}">
        <p14:creationId xmlns:p14="http://schemas.microsoft.com/office/powerpoint/2010/main" val="91223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53</a:t>
            </a:fld>
            <a:endParaRPr lang="en-US"/>
          </a:p>
        </p:txBody>
      </p:sp>
    </p:spTree>
    <p:extLst>
      <p:ext uri="{BB962C8B-B14F-4D97-AF65-F5344CB8AC3E}">
        <p14:creationId xmlns:p14="http://schemas.microsoft.com/office/powerpoint/2010/main" val="650325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event-driven architecture consists of event producers that generate a stream of events, and event consumers that listen for the events.</a:t>
            </a:r>
          </a:p>
          <a:p>
            <a:endParaRPr lang="en-US" dirty="0"/>
          </a:p>
          <a:p>
            <a:r>
              <a:rPr lang="en-US" dirty="0"/>
              <a:t>Events are delivered in near real time, so consumers can respond immediately to events as they occur.</a:t>
            </a:r>
          </a:p>
          <a:p>
            <a:endParaRPr lang="en-US" dirty="0"/>
          </a:p>
          <a:p>
            <a:r>
              <a:rPr lang="en-US" dirty="0"/>
              <a:t>Producers are decoupled from consumers – a producer does not know which consumers are listening.</a:t>
            </a:r>
          </a:p>
          <a:p>
            <a:endParaRPr lang="en-US" dirty="0"/>
          </a:p>
          <a:p>
            <a:r>
              <a:rPr lang="en-US" dirty="0"/>
              <a:t>Consumers are also decoupled from each other, and every consumers sees all of the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14</a:t>
            </a:fld>
            <a:endParaRPr lang="en-US"/>
          </a:p>
        </p:txBody>
      </p:sp>
    </p:spTree>
    <p:extLst>
      <p:ext uri="{BB962C8B-B14F-4D97-AF65-F5344CB8AC3E}">
        <p14:creationId xmlns:p14="http://schemas.microsoft.com/office/powerpoint/2010/main" val="4150433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a:t>
            </a:r>
            <a:r>
              <a:rPr lang="en-US" b="0" dirty="0"/>
              <a:t> – Build real-time data pipelines with just a couple clicks.  Seamlessly integrate with Azure data services to uncover insights faster.</a:t>
            </a:r>
          </a:p>
          <a:p>
            <a:endParaRPr lang="en-US" b="0" dirty="0"/>
          </a:p>
          <a:p>
            <a:r>
              <a:rPr lang="en-US" b="1" dirty="0"/>
              <a:t>Secure</a:t>
            </a:r>
            <a:r>
              <a:rPr lang="en-US" b="0" dirty="0"/>
              <a:t> – Protect your real-time data.  Event Hubs is certified by CSA, STAR, ISO, SOC, </a:t>
            </a:r>
            <a:r>
              <a:rPr lang="en-US" b="0" dirty="0" err="1"/>
              <a:t>GxP</a:t>
            </a:r>
            <a:r>
              <a:rPr lang="en-US" b="0" dirty="0"/>
              <a:t>, HIPPA, HITRUST, and PCI.</a:t>
            </a:r>
          </a:p>
          <a:p>
            <a:endParaRPr lang="en-US" b="0" dirty="0"/>
          </a:p>
          <a:p>
            <a:r>
              <a:rPr lang="en-US" b="1" dirty="0"/>
              <a:t>Scalable</a:t>
            </a:r>
            <a:r>
              <a:rPr lang="en-US" b="0" dirty="0"/>
              <a:t> – Adjust throughput dynamically based on your usage needs and pay only for what you use.</a:t>
            </a:r>
          </a:p>
          <a:p>
            <a:endParaRPr lang="en-US" b="0" dirty="0"/>
          </a:p>
          <a:p>
            <a:r>
              <a:rPr lang="en-US" b="1" dirty="0"/>
              <a:t>Open</a:t>
            </a:r>
            <a:r>
              <a:rPr lang="en-US" b="0" dirty="0"/>
              <a:t> – Ingest data from anywhere and develop across platforms with support for popular protocols, including AMQP, HTTPS, and Apache Kafka.</a:t>
            </a:r>
            <a:endParaRPr lang="en-US" b="1" dirty="0"/>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54</a:t>
            </a:fld>
            <a:endParaRPr lang="en-US"/>
          </a:p>
        </p:txBody>
      </p:sp>
    </p:spTree>
    <p:extLst>
      <p:ext uri="{BB962C8B-B14F-4D97-AF65-F5344CB8AC3E}">
        <p14:creationId xmlns:p14="http://schemas.microsoft.com/office/powerpoint/2010/main" val="388887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primary event consumption models within event-driven architectures:</a:t>
            </a:r>
          </a:p>
          <a:p>
            <a:endParaRPr lang="en-US" b="0" dirty="0"/>
          </a:p>
          <a:p>
            <a:r>
              <a:rPr lang="en-US" b="1" dirty="0"/>
              <a:t>Pub/Sub</a:t>
            </a:r>
            <a:r>
              <a:rPr lang="en-US" b="0" dirty="0"/>
              <a:t> – The messaging infrastructure keeps track of subscriptions.  When an event is published, it sends the event to each subscriber.  After an event is received, it cannot be replayed, and new subscribers do not see the event.</a:t>
            </a:r>
          </a:p>
          <a:p>
            <a:endParaRPr lang="en-US" b="0" dirty="0"/>
          </a:p>
          <a:p>
            <a:r>
              <a:rPr lang="en-US" b="1" dirty="0"/>
              <a:t>Event Streaming</a:t>
            </a:r>
            <a:r>
              <a:rPr lang="en-US" b="0" dirty="0"/>
              <a:t> – Events are written to a log.  Events are strictly ordered (within a partition) and durable.  Clients do not subscribe to the stream, instead a client can read from any part of the stream.  The client is responsible for advancing its position in the stream.  That means a client can join at any time, and can replay events.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18</a:t>
            </a:fld>
            <a:endParaRPr lang="en-US"/>
          </a:p>
        </p:txBody>
      </p:sp>
    </p:spTree>
    <p:extLst>
      <p:ext uri="{BB962C8B-B14F-4D97-AF65-F5344CB8AC3E}">
        <p14:creationId xmlns:p14="http://schemas.microsoft.com/office/powerpoint/2010/main" val="3637977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Three primary consumer processing variations</a:t>
            </a:r>
          </a:p>
          <a:p>
            <a:endParaRPr lang="en-US" b="0" dirty="0"/>
          </a:p>
          <a:p>
            <a:r>
              <a:rPr lang="en-US" b="1" dirty="0"/>
              <a:t>Simple event processing</a:t>
            </a:r>
            <a:r>
              <a:rPr lang="en-US" b="0" dirty="0"/>
              <a:t> – An event immediately triggers an action in the consumer.  For example, you could use Azure Functions with a Service Bus trigger, so that a function executes whenever a message is published to a Service Bus topic.</a:t>
            </a:r>
          </a:p>
          <a:p>
            <a:endParaRPr lang="en-US" b="0" dirty="0"/>
          </a:p>
          <a:p>
            <a:r>
              <a:rPr lang="en-US" b="1" dirty="0"/>
              <a:t>Complex event processing</a:t>
            </a:r>
            <a:r>
              <a:rPr lang="en-US" b="0" dirty="0"/>
              <a:t> – A consumer processes a series of events, looking for patterns in the event data, using a technology such as Azure Event Stream Analytics or Apache Storm.  For example, you could aggregate readings from an embedded device over a time window, and generate a notification if the moving average crosses a certain threshold.</a:t>
            </a:r>
          </a:p>
          <a:p>
            <a:endParaRPr lang="en-US" b="0" dirty="0"/>
          </a:p>
          <a:p>
            <a:r>
              <a:rPr lang="en-US" b="1" dirty="0"/>
              <a:t>Event stream processing</a:t>
            </a:r>
            <a:r>
              <a:rPr lang="en-US" b="0" dirty="0"/>
              <a:t> – Use a data streaming platform, such as Azure IoT Hub or Apache Kafka, as a pipeline to ingest events and feed them to stream processors.  The stream processors act to process or transform the stream.  There may be multiple stream processors for different subsystems on the application.  This approach is a good fit for IoT workloads.</a:t>
            </a:r>
            <a:endParaRPr lang="en-US" b="1" dirty="0"/>
          </a:p>
        </p:txBody>
      </p:sp>
      <p:sp>
        <p:nvSpPr>
          <p:cNvPr id="4" name="Slide Number Placeholder 3"/>
          <p:cNvSpPr>
            <a:spLocks noGrp="1"/>
          </p:cNvSpPr>
          <p:nvPr>
            <p:ph type="sldNum" sz="quarter" idx="5"/>
          </p:nvPr>
        </p:nvSpPr>
        <p:spPr/>
        <p:txBody>
          <a:bodyPr/>
          <a:lstStyle/>
          <a:p>
            <a:fld id="{5E360296-20CF-4A8C-B024-1C52752E9E2A}" type="slidenum">
              <a:rPr lang="en-US" smtClean="0"/>
              <a:t>19</a:t>
            </a:fld>
            <a:endParaRPr lang="en-US"/>
          </a:p>
        </p:txBody>
      </p:sp>
    </p:spTree>
    <p:extLst>
      <p:ext uri="{BB962C8B-B14F-4D97-AF65-F5344CB8AC3E}">
        <p14:creationId xmlns:p14="http://schemas.microsoft.com/office/powerpoint/2010/main" val="787177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the events may be external to the system, such as physical devices in an IoT solution.  In that case, the system must be able to ingest the data at the volume and throughput that is required by the data source.</a:t>
            </a:r>
          </a:p>
        </p:txBody>
      </p:sp>
      <p:sp>
        <p:nvSpPr>
          <p:cNvPr id="4" name="Slide Number Placeholder 3"/>
          <p:cNvSpPr>
            <a:spLocks noGrp="1"/>
          </p:cNvSpPr>
          <p:nvPr>
            <p:ph type="sldNum" sz="quarter" idx="5"/>
          </p:nvPr>
        </p:nvSpPr>
        <p:spPr/>
        <p:txBody>
          <a:bodyPr/>
          <a:lstStyle/>
          <a:p>
            <a:fld id="{5E360296-20CF-4A8C-B024-1C52752E9E2A}" type="slidenum">
              <a:rPr lang="en-US" smtClean="0"/>
              <a:t>20</a:t>
            </a:fld>
            <a:endParaRPr lang="en-US"/>
          </a:p>
        </p:txBody>
      </p:sp>
    </p:spTree>
    <p:extLst>
      <p:ext uri="{BB962C8B-B14F-4D97-AF65-F5344CB8AC3E}">
        <p14:creationId xmlns:p14="http://schemas.microsoft.com/office/powerpoint/2010/main" val="415334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logical diagram here, each consumer is shown as a single box.  In practice, it is common to have multiple instances of a consumer, to avoid having the consumer become a single point of failure in a system.  Multiple instances might also be necessary to handle the volume and frequency of events.</a:t>
            </a:r>
          </a:p>
        </p:txBody>
      </p:sp>
      <p:sp>
        <p:nvSpPr>
          <p:cNvPr id="4" name="Slide Number Placeholder 3"/>
          <p:cNvSpPr>
            <a:spLocks noGrp="1"/>
          </p:cNvSpPr>
          <p:nvPr>
            <p:ph type="sldNum" sz="quarter" idx="5"/>
          </p:nvPr>
        </p:nvSpPr>
        <p:spPr/>
        <p:txBody>
          <a:bodyPr/>
          <a:lstStyle/>
          <a:p>
            <a:fld id="{5E360296-20CF-4A8C-B024-1C52752E9E2A}" type="slidenum">
              <a:rPr lang="en-US" smtClean="0"/>
              <a:t>21</a:t>
            </a:fld>
            <a:endParaRPr lang="en-US"/>
          </a:p>
        </p:txBody>
      </p:sp>
    </p:spTree>
    <p:extLst>
      <p:ext uri="{BB962C8B-B14F-4D97-AF65-F5344CB8AC3E}">
        <p14:creationId xmlns:p14="http://schemas.microsoft.com/office/powerpoint/2010/main" val="303377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Multiple Subsystems</a:t>
            </a:r>
            <a:endParaRPr lang="en-US" b="0" u="none" dirty="0"/>
          </a:p>
          <a:p>
            <a:r>
              <a:rPr lang="en-US" b="0" u="none" dirty="0"/>
              <a:t>Multiple subsystems must process the same events.</a:t>
            </a:r>
          </a:p>
          <a:p>
            <a:endParaRPr lang="en-US" b="0" u="none" dirty="0"/>
          </a:p>
          <a:p>
            <a:r>
              <a:rPr lang="en-US" b="1" u="sng" dirty="0"/>
              <a:t>Real-Time Processing</a:t>
            </a:r>
            <a:endParaRPr lang="en-US" b="0" u="none" dirty="0"/>
          </a:p>
          <a:p>
            <a:r>
              <a:rPr lang="en-US" b="0" u="none" dirty="0"/>
              <a:t>Real-time processing with minimum time lag.</a:t>
            </a:r>
          </a:p>
          <a:p>
            <a:endParaRPr lang="en-US" b="0" u="none" dirty="0"/>
          </a:p>
          <a:p>
            <a:r>
              <a:rPr lang="en-US" b="1" u="sng" dirty="0"/>
              <a:t>Complex Event Processing</a:t>
            </a:r>
            <a:endParaRPr lang="en-US" b="0" u="none" dirty="0"/>
          </a:p>
          <a:p>
            <a:r>
              <a:rPr lang="en-US" b="0" u="none" dirty="0"/>
              <a:t>Complex events processing, such as pattern matching or aggregation over time windows.</a:t>
            </a:r>
          </a:p>
          <a:p>
            <a:endParaRPr lang="en-US" b="0" u="none" dirty="0"/>
          </a:p>
          <a:p>
            <a:r>
              <a:rPr lang="en-US" b="1" u="sng" dirty="0"/>
              <a:t>High Volume/Velocity Data</a:t>
            </a:r>
            <a:endParaRPr lang="en-US" b="0" u="none" dirty="0"/>
          </a:p>
          <a:p>
            <a:r>
              <a:rPr lang="en-US" b="0" u="none" dirty="0"/>
              <a:t>High volume and high velocity of data, such as IoT.</a:t>
            </a:r>
            <a:endParaRPr lang="en-US" b="1" u="sng" dirty="0"/>
          </a:p>
        </p:txBody>
      </p:sp>
      <p:sp>
        <p:nvSpPr>
          <p:cNvPr id="4" name="Slide Number Placeholder 3"/>
          <p:cNvSpPr>
            <a:spLocks noGrp="1"/>
          </p:cNvSpPr>
          <p:nvPr>
            <p:ph type="sldNum" sz="quarter" idx="5"/>
          </p:nvPr>
        </p:nvSpPr>
        <p:spPr/>
        <p:txBody>
          <a:bodyPr/>
          <a:lstStyle/>
          <a:p>
            <a:fld id="{5E360296-20CF-4A8C-B024-1C52752E9E2A}" type="slidenum">
              <a:rPr lang="en-US" smtClean="0"/>
              <a:t>22</a:t>
            </a:fld>
            <a:endParaRPr lang="en-US"/>
          </a:p>
        </p:txBody>
      </p:sp>
    </p:spTree>
    <p:extLst>
      <p:ext uri="{BB962C8B-B14F-4D97-AF65-F5344CB8AC3E}">
        <p14:creationId xmlns:p14="http://schemas.microsoft.com/office/powerpoint/2010/main" val="171922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Decoupling</a:t>
            </a:r>
          </a:p>
          <a:p>
            <a:r>
              <a:rPr lang="en-US" b="0" u="none" dirty="0"/>
              <a:t>Producers</a:t>
            </a:r>
            <a:r>
              <a:rPr lang="en-US" dirty="0"/>
              <a:t> and consumers are decoupled</a:t>
            </a:r>
          </a:p>
          <a:p>
            <a:endParaRPr lang="en-US" dirty="0"/>
          </a:p>
          <a:p>
            <a:r>
              <a:rPr lang="en-US" b="1" u="sng" dirty="0"/>
              <a:t>Encapsulation</a:t>
            </a:r>
          </a:p>
          <a:p>
            <a:r>
              <a:rPr lang="en-US" dirty="0"/>
              <a:t>No point-to-point integrations; easy to add new consumers to the system</a:t>
            </a:r>
          </a:p>
          <a:p>
            <a:endParaRPr lang="en-US" dirty="0"/>
          </a:p>
          <a:p>
            <a:r>
              <a:rPr lang="en-US" b="1" u="sng" dirty="0"/>
              <a:t>Responsive</a:t>
            </a:r>
          </a:p>
          <a:p>
            <a:r>
              <a:rPr lang="en-US" dirty="0"/>
              <a:t>Consumers can respond to events immediate as they arrive</a:t>
            </a:r>
          </a:p>
          <a:p>
            <a:endParaRPr lang="en-US" dirty="0"/>
          </a:p>
          <a:p>
            <a:r>
              <a:rPr lang="en-US" b="1" u="sng" dirty="0"/>
              <a:t>Scalable/Distributed</a:t>
            </a:r>
          </a:p>
          <a:p>
            <a:r>
              <a:rPr lang="en-US" dirty="0"/>
              <a:t>Highly scalable and distributed</a:t>
            </a:r>
          </a:p>
          <a:p>
            <a:endParaRPr lang="en-US" dirty="0"/>
          </a:p>
          <a:p>
            <a:r>
              <a:rPr lang="en-US" b="1" u="sng" dirty="0"/>
              <a:t>Independence</a:t>
            </a:r>
          </a:p>
          <a:p>
            <a:r>
              <a:rPr lang="en-US" dirty="0"/>
              <a:t>Subsystems have independent views of the event stream</a:t>
            </a:r>
          </a:p>
          <a:p>
            <a:endParaRPr lang="en-US" dirty="0"/>
          </a:p>
        </p:txBody>
      </p:sp>
      <p:sp>
        <p:nvSpPr>
          <p:cNvPr id="4" name="Slide Number Placeholder 3"/>
          <p:cNvSpPr>
            <a:spLocks noGrp="1"/>
          </p:cNvSpPr>
          <p:nvPr>
            <p:ph type="sldNum" sz="quarter" idx="5"/>
          </p:nvPr>
        </p:nvSpPr>
        <p:spPr/>
        <p:txBody>
          <a:bodyPr/>
          <a:lstStyle/>
          <a:p>
            <a:fld id="{5E360296-20CF-4A8C-B024-1C52752E9E2A}" type="slidenum">
              <a:rPr lang="en-US" smtClean="0"/>
              <a:t>23</a:t>
            </a:fld>
            <a:endParaRPr lang="en-US"/>
          </a:p>
        </p:txBody>
      </p:sp>
    </p:spTree>
    <p:extLst>
      <p:ext uri="{BB962C8B-B14F-4D97-AF65-F5344CB8AC3E}">
        <p14:creationId xmlns:p14="http://schemas.microsoft.com/office/powerpoint/2010/main" val="4032771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p>
          <a:p>
            <a:r>
              <a:rPr lang="en-US" dirty="0"/>
              <a:t>Guaranteed delivery.  In some systems, especially in IoT scenarios, it is crucial to guarantee that events are delivered.</a:t>
            </a:r>
          </a:p>
          <a:p>
            <a:endParaRPr lang="en-US" dirty="0"/>
          </a:p>
          <a:p>
            <a:r>
              <a:rPr lang="en-US" b="1" u="sng" dirty="0"/>
              <a:t>Sequencing</a:t>
            </a:r>
          </a:p>
          <a:p>
            <a:r>
              <a:rPr lang="en-US" dirty="0"/>
              <a:t>Processing events in order or exactly once.  Each consumer type typically ruins in multiple instances, for resiliency and scalability.  This can create a challenge if the events must be processed in order (within a consumer type), or if the processing logic is not idempotent.</a:t>
            </a:r>
          </a:p>
        </p:txBody>
      </p:sp>
      <p:sp>
        <p:nvSpPr>
          <p:cNvPr id="4" name="Slide Number Placeholder 3"/>
          <p:cNvSpPr>
            <a:spLocks noGrp="1"/>
          </p:cNvSpPr>
          <p:nvPr>
            <p:ph type="sldNum" sz="quarter" idx="5"/>
          </p:nvPr>
        </p:nvSpPr>
        <p:spPr/>
        <p:txBody>
          <a:bodyPr/>
          <a:lstStyle/>
          <a:p>
            <a:fld id="{5E360296-20CF-4A8C-B024-1C52752E9E2A}" type="slidenum">
              <a:rPr lang="en-US" smtClean="0"/>
              <a:t>25</a:t>
            </a:fld>
            <a:endParaRPr lang="en-US"/>
          </a:p>
        </p:txBody>
      </p:sp>
    </p:spTree>
    <p:extLst>
      <p:ext uri="{BB962C8B-B14F-4D97-AF65-F5344CB8AC3E}">
        <p14:creationId xmlns:p14="http://schemas.microsoft.com/office/powerpoint/2010/main" val="987875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0FAA-EB8E-4B8F-AC5D-EF7DD92577F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6EFCB1E1-91B0-4FC2-BD78-556456A035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73135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30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CECA0-5EE8-40B2-958F-4B1F1FDC69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3DA45-B290-47F1-96FC-9000B2D04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00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2030-7AC1-41A1-A1A2-2DAA184191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95C53-2174-4397-86C3-9CEB88F1BF83}"/>
              </a:ext>
            </a:extLst>
          </p:cNvPr>
          <p:cNvSpPr>
            <a:spLocks noGrp="1"/>
          </p:cNvSpPr>
          <p:nvPr>
            <p:ph type="body" idx="1"/>
          </p:nvPr>
        </p:nvSpPr>
        <p:spPr>
          <a:xfrm>
            <a:off x="831850" y="4589463"/>
            <a:ext cx="10515600" cy="1500187"/>
          </a:xfrm>
        </p:spPr>
        <p:txBody>
          <a:bodyPr/>
          <a:lstStyle>
            <a:lvl1pPr marL="0" indent="0">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4388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14D5-D07E-4F28-8669-5B65B1225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CFF7D-A6F9-4994-9FD0-5F227F57D54E}"/>
              </a:ext>
            </a:extLst>
          </p:cNvPr>
          <p:cNvSpPr>
            <a:spLocks noGrp="1"/>
          </p:cNvSpPr>
          <p:nvPr>
            <p:ph sz="half" idx="1"/>
          </p:nvPr>
        </p:nvSpPr>
        <p:spPr>
          <a:xfrm>
            <a:off x="838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099720-A432-46DF-A87E-83A2F537A923}"/>
              </a:ext>
            </a:extLst>
          </p:cNvPr>
          <p:cNvSpPr>
            <a:spLocks noGrp="1"/>
          </p:cNvSpPr>
          <p:nvPr>
            <p:ph sz="half" idx="2"/>
          </p:nvPr>
        </p:nvSpPr>
        <p:spPr>
          <a:xfrm>
            <a:off x="6172200" y="1825625"/>
            <a:ext cx="5181600" cy="448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80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1DA46-86E0-44D4-ACF6-49AC30D5F7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12D87F-6A35-437F-844B-30F93BDCF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7E8C77-83C7-43EA-B796-9902BF8844A1}"/>
              </a:ext>
            </a:extLst>
          </p:cNvPr>
          <p:cNvSpPr>
            <a:spLocks noGrp="1"/>
          </p:cNvSpPr>
          <p:nvPr>
            <p:ph sz="half" idx="2"/>
          </p:nvPr>
        </p:nvSpPr>
        <p:spPr>
          <a:xfrm>
            <a:off x="839788" y="2505075"/>
            <a:ext cx="5157787"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B33C1E-EE97-4ECE-8E54-A437DB7B35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6A0986-3E56-4804-A507-D0226B16F35A}"/>
              </a:ext>
            </a:extLst>
          </p:cNvPr>
          <p:cNvSpPr>
            <a:spLocks noGrp="1"/>
          </p:cNvSpPr>
          <p:nvPr>
            <p:ph sz="quarter" idx="4"/>
          </p:nvPr>
        </p:nvSpPr>
        <p:spPr>
          <a:xfrm>
            <a:off x="6172200" y="2505075"/>
            <a:ext cx="5183188" cy="3824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954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FDEC-FFAB-411D-9084-A79CA7771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0152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755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FBA7-9D07-4F67-9628-FB5537DBA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2DD27A-B0ED-419F-9E7C-8DF876F6FB05}"/>
              </a:ext>
            </a:extLst>
          </p:cNvPr>
          <p:cNvSpPr>
            <a:spLocks noGrp="1"/>
          </p:cNvSpPr>
          <p:nvPr>
            <p:ph idx="1"/>
          </p:nvPr>
        </p:nvSpPr>
        <p:spPr>
          <a:xfrm>
            <a:off x="5183188" y="987425"/>
            <a:ext cx="6172200" cy="542225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6C47BC-43F3-4A7A-BC27-8B0C2C3E1BB4}"/>
              </a:ext>
            </a:extLst>
          </p:cNvPr>
          <p:cNvSpPr>
            <a:spLocks noGrp="1"/>
          </p:cNvSpPr>
          <p:nvPr>
            <p:ph type="body" sz="half" idx="2"/>
          </p:nvPr>
        </p:nvSpPr>
        <p:spPr>
          <a:xfrm>
            <a:off x="839788" y="2057400"/>
            <a:ext cx="3932237" cy="424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71914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5C79-0046-4528-9C44-54BD7DAE22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BA83A9-491C-4C13-9D11-424A3CF72970}"/>
              </a:ext>
            </a:extLst>
          </p:cNvPr>
          <p:cNvSpPr>
            <a:spLocks noGrp="1"/>
          </p:cNvSpPr>
          <p:nvPr>
            <p:ph type="pic" idx="1"/>
          </p:nvPr>
        </p:nvSpPr>
        <p:spPr>
          <a:xfrm>
            <a:off x="5183188" y="987425"/>
            <a:ext cx="6172200" cy="53157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E9A390-501F-430B-BA03-0C7A4A6246CB}"/>
              </a:ext>
            </a:extLst>
          </p:cNvPr>
          <p:cNvSpPr>
            <a:spLocks noGrp="1"/>
          </p:cNvSpPr>
          <p:nvPr>
            <p:ph type="body" sz="half" idx="2"/>
          </p:nvPr>
        </p:nvSpPr>
        <p:spPr>
          <a:xfrm>
            <a:off x="839788" y="2057399"/>
            <a:ext cx="3932237" cy="41573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1994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A3E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B5E84-9E2A-4DCE-B45B-C1D007B32BB9}"/>
              </a:ext>
            </a:extLst>
          </p:cNvPr>
          <p:cNvSpPr>
            <a:spLocks noGrp="1"/>
          </p:cNvSpPr>
          <p:nvPr>
            <p:ph type="title"/>
          </p:nvPr>
        </p:nvSpPr>
        <p:spPr>
          <a:xfrm>
            <a:off x="278362" y="247594"/>
            <a:ext cx="11617629" cy="67236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B7FD0A0-CB47-4144-BB81-538D0BC145D7}"/>
              </a:ext>
            </a:extLst>
          </p:cNvPr>
          <p:cNvSpPr>
            <a:spLocks noGrp="1"/>
          </p:cNvSpPr>
          <p:nvPr>
            <p:ph type="body" idx="1"/>
          </p:nvPr>
        </p:nvSpPr>
        <p:spPr>
          <a:xfrm>
            <a:off x="278362" y="1151792"/>
            <a:ext cx="11617628" cy="515135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86F00A18-B898-4F6F-84D5-22D8C8363AFB}"/>
              </a:ext>
            </a:extLst>
          </p:cNvPr>
          <p:cNvSpPr txBox="1"/>
          <p:nvPr userDrawn="1"/>
        </p:nvSpPr>
        <p:spPr>
          <a:xfrm>
            <a:off x="4881400" y="6437735"/>
            <a:ext cx="2421432"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Building Event-Driven Microservices</a:t>
            </a:r>
          </a:p>
        </p:txBody>
      </p:sp>
      <p:pic>
        <p:nvPicPr>
          <p:cNvPr id="9" name="Picture 8">
            <a:extLst>
              <a:ext uri="{FF2B5EF4-FFF2-40B4-BE49-F238E27FC236}">
                <a16:creationId xmlns:a16="http://schemas.microsoft.com/office/drawing/2014/main" id="{A8B154FB-DAA7-4AFC-A1F3-B546FFCD8091}"/>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0" name="Picture 9">
            <a:extLst>
              <a:ext uri="{FF2B5EF4-FFF2-40B4-BE49-F238E27FC236}">
                <a16:creationId xmlns:a16="http://schemas.microsoft.com/office/drawing/2014/main" id="{7B9011A7-B4CE-4831-83AE-4FFA0A66627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82653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214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94958"/>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271523"/>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5" Type="http://schemas.openxmlformats.org/officeDocument/2006/relationships/image" Target="../media/image22.jpg"/><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2" descr="logo">
            <a:extLst>
              <a:ext uri="{FF2B5EF4-FFF2-40B4-BE49-F238E27FC236}">
                <a16:creationId xmlns:a16="http://schemas.microsoft.com/office/drawing/2014/main" id="{12CA7FB5-14A9-CE2A-E202-6D880BFB41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9638" y="5498564"/>
            <a:ext cx="2142417" cy="1217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426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FF25-22B3-411B-877A-3A352EE13147}"/>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426288EA-C60A-4470-9C5C-B614FD6F0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1116178"/>
            <a:ext cx="5756275" cy="5157622"/>
          </a:xfrm>
          <a:prstGeom prst="rect">
            <a:avLst/>
          </a:prstGeom>
        </p:spPr>
      </p:pic>
    </p:spTree>
    <p:extLst>
      <p:ext uri="{BB962C8B-B14F-4D97-AF65-F5344CB8AC3E}">
        <p14:creationId xmlns:p14="http://schemas.microsoft.com/office/powerpoint/2010/main" val="85075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8648-CE61-4DB0-93AA-E4651F0EB8F3}"/>
              </a:ext>
            </a:extLst>
          </p:cNvPr>
          <p:cNvSpPr>
            <a:spLocks noGrp="1"/>
          </p:cNvSpPr>
          <p:nvPr>
            <p:ph type="title"/>
          </p:nvPr>
        </p:nvSpPr>
        <p:spPr/>
        <p:txBody>
          <a:bodyPr>
            <a:normAutofit fontScale="90000"/>
          </a:bodyPr>
          <a:lstStyle/>
          <a:p>
            <a:r>
              <a:rPr lang="en-US" dirty="0"/>
              <a:t>Event-Driven Architecture</a:t>
            </a:r>
          </a:p>
        </p:txBody>
      </p:sp>
      <p:pic>
        <p:nvPicPr>
          <p:cNvPr id="3" name="Picture 2">
            <a:extLst>
              <a:ext uri="{FF2B5EF4-FFF2-40B4-BE49-F238E27FC236}">
                <a16:creationId xmlns:a16="http://schemas.microsoft.com/office/drawing/2014/main" id="{BC7697A5-4263-4727-9F24-E2DD93D25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825" y="1162050"/>
            <a:ext cx="7118350" cy="5082502"/>
          </a:xfrm>
          <a:prstGeom prst="rect">
            <a:avLst/>
          </a:prstGeom>
        </p:spPr>
      </p:pic>
    </p:spTree>
    <p:extLst>
      <p:ext uri="{BB962C8B-B14F-4D97-AF65-F5344CB8AC3E}">
        <p14:creationId xmlns:p14="http://schemas.microsoft.com/office/powerpoint/2010/main" val="20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47A4-9B9E-4F3F-8012-334D2EC32D0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A8FF6479-A70F-41DC-8DE9-7ED2EE6B12E0}"/>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component that sends the notification doesn’t know the identity of the receiving components at the time of compiling</a:t>
            </a:r>
          </a:p>
        </p:txBody>
      </p:sp>
      <p:cxnSp>
        <p:nvCxnSpPr>
          <p:cNvPr id="4" name="Straight Connector 3">
            <a:extLst>
              <a:ext uri="{FF2B5EF4-FFF2-40B4-BE49-F238E27FC236}">
                <a16:creationId xmlns:a16="http://schemas.microsoft.com/office/drawing/2014/main" id="{E4B5C346-E632-45D4-96A1-2243F51F4E52}"/>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916A7001-5E95-4B6F-8CE6-4392FF443F49}"/>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5521B27D-6956-4970-AE4F-CCC8C97AB1B6}"/>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8FF7B043-B3E7-4809-B6B3-985504DE3054}"/>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7001E8A5-CCCF-489D-BC72-4449C912345F}"/>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8D2CA95B-9577-465D-A583-B5406AB8193E}"/>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CAE29ED-8A74-4195-A239-7C8D177859DE}"/>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375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1+#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44CB-F8CB-42FE-8BBC-0D709D4809B0}"/>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C9F6880D-5AE7-4989-929B-A367644BF4F2}"/>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86E6114B-4F0C-40E4-925B-0631B16EC088}"/>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22A90DA9-5790-41AA-A248-F2934D44C141}"/>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48419602-6C68-449C-8C0C-233F77F2C8EF}"/>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E89558B3-8C98-4BBB-B07E-504628B8E32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E92A3E63-302B-4668-965B-C1777A296307}"/>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7AA5B398-E2A4-4AA7-A5BF-6343B2E4CCE4}"/>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78AEF6A-0BF5-4A38-94D7-40FE445699F2}"/>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38895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8F25-169E-45B2-9B43-1A1370F4FF0B}"/>
              </a:ext>
            </a:extLst>
          </p:cNvPr>
          <p:cNvSpPr>
            <a:spLocks noGrp="1"/>
          </p:cNvSpPr>
          <p:nvPr>
            <p:ph type="title"/>
          </p:nvPr>
        </p:nvSpPr>
        <p:spPr/>
        <p:txBody>
          <a:bodyPr>
            <a:normAutofit fontScale="90000"/>
          </a:bodyPr>
          <a:lstStyle/>
          <a:p>
            <a:r>
              <a:rPr lang="en-US" dirty="0"/>
              <a:t>Event-Driven Architecture</a:t>
            </a:r>
          </a:p>
        </p:txBody>
      </p:sp>
      <p:sp>
        <p:nvSpPr>
          <p:cNvPr id="3" name="Rectangle: Rounded Corners 2">
            <a:extLst>
              <a:ext uri="{FF2B5EF4-FFF2-40B4-BE49-F238E27FC236}">
                <a16:creationId xmlns:a16="http://schemas.microsoft.com/office/drawing/2014/main" id="{5A26EAC4-B3E5-4CDB-AC1D-25EAC9FAA7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4" name="Rectangle: Rounded Corners 3">
            <a:extLst>
              <a:ext uri="{FF2B5EF4-FFF2-40B4-BE49-F238E27FC236}">
                <a16:creationId xmlns:a16="http://schemas.microsoft.com/office/drawing/2014/main" id="{EA24568C-AF27-447C-8990-07B84C0B3E14}"/>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5" name="Rectangle: Rounded Corners 4">
            <a:extLst>
              <a:ext uri="{FF2B5EF4-FFF2-40B4-BE49-F238E27FC236}">
                <a16:creationId xmlns:a16="http://schemas.microsoft.com/office/drawing/2014/main" id="{A046BAD6-C45D-4FFD-99DE-3B0745D69276}"/>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6" name="Rectangle: Rounded Corners 5">
            <a:extLst>
              <a:ext uri="{FF2B5EF4-FFF2-40B4-BE49-F238E27FC236}">
                <a16:creationId xmlns:a16="http://schemas.microsoft.com/office/drawing/2014/main" id="{C54DFD56-82FC-4B68-A3E0-878FAB36AEB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5F2A64DF-F6BE-46CB-B8B4-F05B5F6C73F3}"/>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8" name="Straight Arrow Connector 7">
            <a:extLst>
              <a:ext uri="{FF2B5EF4-FFF2-40B4-BE49-F238E27FC236}">
                <a16:creationId xmlns:a16="http://schemas.microsoft.com/office/drawing/2014/main" id="{C0A5D2D0-533C-4FD4-94D9-543D7088DAD9}"/>
              </a:ext>
            </a:extLst>
          </p:cNvPr>
          <p:cNvCxnSpPr>
            <a:stCxn id="3" idx="3"/>
            <a:endCxn id="4"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445C9AB6-D0D8-4DD0-AAD4-9A9D7F26D3F8}"/>
              </a:ext>
            </a:extLst>
          </p:cNvPr>
          <p:cNvCxnSpPr>
            <a:stCxn id="5" idx="1"/>
            <a:endCxn id="4"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298DE3A-ED7C-459D-ABA6-50F39FE62201}"/>
              </a:ext>
            </a:extLst>
          </p:cNvPr>
          <p:cNvCxnSpPr>
            <a:stCxn id="6" idx="1"/>
            <a:endCxn id="4"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C8BD261-6E21-4D04-9056-C3FB42AF9CC8}"/>
              </a:ext>
            </a:extLst>
          </p:cNvPr>
          <p:cNvCxnSpPr>
            <a:stCxn id="7" idx="1"/>
            <a:endCxn id="4"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518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par>
                                <p:cTn id="33" presetID="22" presetClass="entr" presetSubtype="2"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par>
                                <p:cTn id="36" presetID="22" presetClass="entr" presetSubtype="2"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35F5-237B-413A-B38B-F0D953773505}"/>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DBE5F015-B170-4723-9493-8F27F1B69524}"/>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F3C40321-96DA-491F-8209-D8C6DEE8777D}"/>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C7A31D2-F6F1-4400-BC43-028DD6F62EDE}"/>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D613FC45-DBA9-4A33-B72D-1CD62D053C0E}"/>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86893804-D382-42F0-845A-E83357FFF69F}"/>
                </a:ext>
              </a:extLst>
            </p:cNvPr>
            <p:cNvSpPr/>
            <p:nvPr/>
          </p:nvSpPr>
          <p:spPr>
            <a:xfrm>
              <a:off x="278363" y="1126156"/>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3753D7C0-8B2A-4D7C-B4BE-82515FCAF2F5}"/>
                </a:ext>
              </a:extLst>
            </p:cNvPr>
            <p:cNvCxnSpPr>
              <a:cxnSpLocks/>
              <a:stCxn id="7" idx="2"/>
            </p:cNvCxnSpPr>
            <p:nvPr/>
          </p:nvCxnSpPr>
          <p:spPr>
            <a:xfrm flipH="1">
              <a:off x="1000642"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CD4F5A9-70AD-4FE8-AC68-A8C283DA2D79}"/>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9579EB97-A135-42C7-A848-37589F6C080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C9D47DFF-00E6-4C18-B871-20F238C18099}"/>
                </a:ext>
              </a:extLst>
            </p:cNvPr>
            <p:cNvCxnSpPr>
              <a:cxnSpLocks/>
            </p:cNvCxnSpPr>
            <p:nvPr/>
          </p:nvCxnSpPr>
          <p:spPr>
            <a:xfrm flipH="1">
              <a:off x="2712333"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E910B937-C06F-473E-8D41-3FCDE235A7ED}"/>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63080D5B-5BBE-4D17-967C-67C4BFA447B6}"/>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B744EEC-107D-4E49-9485-89FAA7FC42CC}"/>
                </a:ext>
              </a:extLst>
            </p:cNvPr>
            <p:cNvCxnSpPr>
              <a:cxnSpLocks/>
            </p:cNvCxnSpPr>
            <p:nvPr/>
          </p:nvCxnSpPr>
          <p:spPr>
            <a:xfrm flipH="1">
              <a:off x="4424024"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AC1FE0BD-F80D-496B-B61F-F5840A154D87}"/>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9D84FB6D-0FEE-448F-A117-30C54D5B5A5E}"/>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FF9C0137-9B6C-435C-9205-F4E03CFCBF88}"/>
                </a:ext>
              </a:extLst>
            </p:cNvPr>
            <p:cNvCxnSpPr>
              <a:cxnSpLocks/>
            </p:cNvCxnSpPr>
            <p:nvPr/>
          </p:nvCxnSpPr>
          <p:spPr>
            <a:xfrm flipH="1">
              <a:off x="6135715"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71A1C372-DAD5-4EB0-BC5C-B60EA73B8C2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F95A8471-422B-48FE-A7D7-2F3FC3DB1B61}"/>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25652784-5770-4E5B-8A6A-E7CC320BF628}"/>
                </a:ext>
              </a:extLst>
            </p:cNvPr>
            <p:cNvCxnSpPr>
              <a:cxnSpLocks/>
            </p:cNvCxnSpPr>
            <p:nvPr/>
          </p:nvCxnSpPr>
          <p:spPr>
            <a:xfrm flipH="1">
              <a:off x="7847406"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FD01F54B-35E9-4421-9EB3-50E758F3FEFD}"/>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0D9923E1-F2D5-4468-8355-706B66351C2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B8C85B78-49A7-4B7A-8F08-64291A05337C}"/>
                </a:ext>
              </a:extLst>
            </p:cNvPr>
            <p:cNvCxnSpPr>
              <a:cxnSpLocks/>
            </p:cNvCxnSpPr>
            <p:nvPr/>
          </p:nvCxnSpPr>
          <p:spPr>
            <a:xfrm flipH="1">
              <a:off x="9559097"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FEA2AFD4-DC86-4781-8E30-93B58471C0D0}"/>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0FA27521-51A4-42FE-AF61-9AB97C18542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09451C90-03DD-4FAE-A93A-81AE3658D74B}"/>
                </a:ext>
              </a:extLst>
            </p:cNvPr>
            <p:cNvCxnSpPr>
              <a:cxnSpLocks/>
            </p:cNvCxnSpPr>
            <p:nvPr/>
          </p:nvCxnSpPr>
          <p:spPr>
            <a:xfrm flipH="1">
              <a:off x="11270788" y="1549667"/>
              <a:ext cx="1" cy="4610501"/>
            </a:xfrm>
            <a:prstGeom prst="line">
              <a:avLst/>
            </a:prstGeom>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76274B2F-89A9-4B60-829D-B756296A8453}"/>
              </a:ext>
            </a:extLst>
          </p:cNvPr>
          <p:cNvGrpSpPr/>
          <p:nvPr/>
        </p:nvGrpSpPr>
        <p:grpSpPr>
          <a:xfrm>
            <a:off x="1000642" y="2076124"/>
            <a:ext cx="1711691" cy="338554"/>
            <a:chOff x="1000642" y="1685599"/>
            <a:chExt cx="1711691" cy="338554"/>
          </a:xfrm>
        </p:grpSpPr>
        <p:sp>
          <p:nvSpPr>
            <p:cNvPr id="28" name="TextBox 27">
              <a:extLst>
                <a:ext uri="{FF2B5EF4-FFF2-40B4-BE49-F238E27FC236}">
                  <a16:creationId xmlns:a16="http://schemas.microsoft.com/office/drawing/2014/main" id="{AFCB6370-ACAE-4779-966C-EB5B006D339C}"/>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FD95CF51-332B-48B4-AF04-09FBD9330CFB}"/>
                </a:ext>
              </a:extLst>
            </p:cNvPr>
            <p:cNvCxnSpPr/>
            <p:nvPr/>
          </p:nvCxnSpPr>
          <p:spPr>
            <a:xfrm>
              <a:off x="1000642" y="1992429"/>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4FCFDC06-1093-45D4-BD8E-A9B98844778E}"/>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5D1EA3BD-7365-430B-AC50-3C0C65EA34B9}"/>
                </a:ext>
              </a:extLst>
            </p:cNvPr>
            <p:cNvCxnSpPr/>
            <p:nvPr/>
          </p:nvCxnSpPr>
          <p:spPr>
            <a:xfrm>
              <a:off x="2712333"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8AC2A2A-8B50-4DF3-9A97-C24685046FF8}"/>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84473F93-AAB4-4A26-A42B-43CF8947E9EC}"/>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4BC8322A-08EE-4EEF-95B6-064AE84A1F1B}"/>
                </a:ext>
              </a:extLst>
            </p:cNvPr>
            <p:cNvCxnSpPr/>
            <p:nvPr/>
          </p:nvCxnSpPr>
          <p:spPr>
            <a:xfrm>
              <a:off x="4424024" y="2003298"/>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093322AD-BB2E-43EE-81E2-D1A42E83B4A8}"/>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3F21E868-498B-44F3-834B-DDE39C9DD655}"/>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5F442B2F-DBB7-4678-A534-F7DB72695A45}"/>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DE0B62F-DB3E-442B-80B4-BC93AEF99EEC}"/>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660B6A8-7DE2-4C39-9785-237BA6B76D5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1D8D1F84-21EA-449C-A097-8D3687AF943F}"/>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F154AC19-46BB-4349-B359-A97CD65B7A86}"/>
                </a:ext>
              </a:extLst>
            </p:cNvPr>
            <p:cNvCxnSpPr/>
            <p:nvPr/>
          </p:nvCxnSpPr>
          <p:spPr>
            <a:xfrm flipH="1">
              <a:off x="4424024" y="2285964"/>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A08F269-6FFF-431B-BDAB-21793DA49F78}"/>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48986A3C-5403-4A88-B836-D8AE5CE3FAEB}"/>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25866C5A-E453-45E4-8BD8-B1A324C2BDE5}"/>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2694F3FD-8F15-4EDC-B5A7-9E4125D5F649}"/>
                </a:ext>
              </a:extLst>
            </p:cNvPr>
            <p:cNvCxnSpPr/>
            <p:nvPr/>
          </p:nvCxnSpPr>
          <p:spPr>
            <a:xfrm>
              <a:off x="4424024" y="2606675"/>
              <a:ext cx="3423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0E9CA28B-61B9-4272-A86E-51CE4F22B371}"/>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537DD0C2-40A8-45C6-B040-23EB8BE3B722}"/>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06710D2-16DB-40F8-AB13-F391ED5D550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D3F74E32-936B-4658-BA8A-9AFE0C0513CB}"/>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0CD51F2D-F316-4DA4-9DA1-F19DDF0E9553}"/>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47CD2A2F-76F9-4C65-B7D3-F1818B90CF34}"/>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1BCFD180-6FA6-43B1-B08B-D3FC4840E05F}"/>
                </a:ext>
              </a:extLst>
            </p:cNvPr>
            <p:cNvCxnSpPr/>
            <p:nvPr/>
          </p:nvCxnSpPr>
          <p:spPr>
            <a:xfrm flipH="1">
              <a:off x="4424024" y="2882926"/>
              <a:ext cx="34233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12B56D1C-DE4C-43D1-9D9B-790A3E890FC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886782F2-60A2-4094-B44E-BB00412C4C86}"/>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C59C8FA3-91CA-419A-8BC8-46CA88B2DF10}"/>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33442B4C-B7AA-46A5-896C-AAFAB915BC8E}"/>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BB78D98B-0706-4DE0-91E9-2EA9A8B9DB06}"/>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20DD607-1B6F-49B8-A2E8-B0A0D3E42674}"/>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5866F04-A89E-4C22-9969-0D72469E05A6}"/>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84B01DF2-C170-4762-98C3-9073AAF62572}"/>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C12075F1-EB1B-4E6D-B15B-A3FFC9942B4E}"/>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4A242199-C968-4020-995E-87A173E8DFDC}"/>
                </a:ext>
              </a:extLst>
            </p:cNvPr>
            <p:cNvCxnSpPr/>
            <p:nvPr/>
          </p:nvCxnSpPr>
          <p:spPr>
            <a:xfrm flipH="1">
              <a:off x="4424021" y="3462363"/>
              <a:ext cx="51350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3A181930-E9B1-4C39-B88E-9907E11A1475}"/>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C222D35D-30A5-4F06-85B8-4FCB2C7C8B24}"/>
                </a:ext>
              </a:extLst>
            </p:cNvPr>
            <p:cNvCxnSpPr>
              <a:cxnSpLocks/>
            </p:cNvCxnSpPr>
            <p:nvPr/>
          </p:nvCxnSpPr>
          <p:spPr>
            <a:xfrm flipV="1">
              <a:off x="6135715" y="2009709"/>
              <a:ext cx="211110" cy="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8C6CFCC1-7577-4ABA-B7DB-0AF2DD936BB0}"/>
                </a:ext>
              </a:extLst>
            </p:cNvPr>
            <p:cNvCxnSpPr>
              <a:cxnSpLocks/>
            </p:cNvCxnSpPr>
            <p:nvPr/>
          </p:nvCxnSpPr>
          <p:spPr>
            <a:xfrm>
              <a:off x="6346825" y="2009709"/>
              <a:ext cx="0" cy="27625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5A4F550-5CD7-4D65-919E-865C6BC33762}"/>
                </a:ext>
              </a:extLst>
            </p:cNvPr>
            <p:cNvCxnSpPr/>
            <p:nvPr/>
          </p:nvCxnSpPr>
          <p:spPr>
            <a:xfrm flipH="1">
              <a:off x="6135715" y="2285964"/>
              <a:ext cx="211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35CC8EC9-FAEB-42EB-99D7-59F53A049B41}"/>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4A37C613-1DB8-42A3-85AF-1A6D0DFC5D44}"/>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5281E5CC-EBDA-4F4A-A768-082719ED6EA2}"/>
                </a:ext>
              </a:extLst>
            </p:cNvPr>
            <p:cNvCxnSpPr/>
            <p:nvPr/>
          </p:nvCxnSpPr>
          <p:spPr>
            <a:xfrm flipH="1">
              <a:off x="4424005" y="4091377"/>
              <a:ext cx="685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D139D46B-C0B2-4FC3-A4DF-26BB84A4C4EA}"/>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B7AA8C55-B88D-45C5-A8CA-B031A2A0372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B6E3DAA1-51FA-4799-8C2F-9A7F3E011048}"/>
                </a:ext>
              </a:extLst>
            </p:cNvPr>
            <p:cNvCxnSpPr/>
            <p:nvPr/>
          </p:nvCxnSpPr>
          <p:spPr>
            <a:xfrm flipH="1">
              <a:off x="2712333" y="4413250"/>
              <a:ext cx="17116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2B2F47DA-AC97-430D-AD3A-FB4D69345AF1}"/>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EFC3E348-9CE6-4EA7-B99A-4325935F2460}"/>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DE4C2DA5-36CF-4C12-BB79-A0DB475BAA1B}"/>
                </a:ext>
              </a:extLst>
            </p:cNvPr>
            <p:cNvCxnSpPr/>
            <p:nvPr/>
          </p:nvCxnSpPr>
          <p:spPr>
            <a:xfrm flipH="1">
              <a:off x="1000642" y="4413250"/>
              <a:ext cx="1711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7381B31C-0599-427D-8642-6B51E523289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2076765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A1C2-EEA3-45FB-A19C-6ECCCE71B350}"/>
              </a:ext>
            </a:extLst>
          </p:cNvPr>
          <p:cNvSpPr>
            <a:spLocks noGrp="1"/>
          </p:cNvSpPr>
          <p:nvPr>
            <p:ph type="title"/>
          </p:nvPr>
        </p:nvSpPr>
        <p:spPr/>
        <p:txBody>
          <a:bodyPr>
            <a:normAutofit fontScale="90000"/>
          </a:bodyPr>
          <a:lstStyle/>
          <a:p>
            <a:r>
              <a:rPr lang="en-US" dirty="0"/>
              <a:t>Process Flow</a:t>
            </a:r>
          </a:p>
        </p:txBody>
      </p:sp>
      <p:sp>
        <p:nvSpPr>
          <p:cNvPr id="3" name="Title 1">
            <a:extLst>
              <a:ext uri="{FF2B5EF4-FFF2-40B4-BE49-F238E27FC236}">
                <a16:creationId xmlns:a16="http://schemas.microsoft.com/office/drawing/2014/main" id="{3C0DD510-61DF-43B4-9C21-B49E47B475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92501A2-9B09-4FC9-9469-CDE29498B6E3}"/>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D75C5D73-6550-4D0C-985B-DF575362BFD0}"/>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a:t>
            </a:r>
            <a:r>
              <a:rPr lang="en-US" b="1" dirty="0" err="1"/>
              <a:t>Ingester</a:t>
            </a:r>
            <a:endParaRPr lang="en-US" b="1" dirty="0"/>
          </a:p>
        </p:txBody>
      </p:sp>
      <p:cxnSp>
        <p:nvCxnSpPr>
          <p:cNvPr id="6" name="Straight Arrow Connector 5">
            <a:extLst>
              <a:ext uri="{FF2B5EF4-FFF2-40B4-BE49-F238E27FC236}">
                <a16:creationId xmlns:a16="http://schemas.microsoft.com/office/drawing/2014/main" id="{153BAFCF-A239-410A-BF43-DE5DC2997CFE}"/>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6DF14D1-F22E-4035-A202-BB418FC8910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21E6334-78C2-4607-9E17-1F95090B3AC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342C1806-4513-4786-BFD4-63CAB80C895F}"/>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4546EA08-E93A-4813-B903-FFB73EF7C582}"/>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0B5DF55C-165A-4C8C-A510-36505D706A4C}"/>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8542D9BF-0150-47A7-8724-3B124FE541E9}"/>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9A5ED1F9-33C0-4E99-A8E4-1A7B3215E6F1}"/>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BB4DE661-8951-4B49-8A75-988646DB6E98}"/>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E06ED75-4614-45F3-BD59-1480C974932B}"/>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5C256D10-D864-4DC1-AD52-4611B31CE597}"/>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40D9068C-97ED-469B-AA2E-E0661DB0F543}"/>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BBB1369-131A-4C39-B286-E9B77F021BFC}"/>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978EDC68-A983-4E23-AEAE-64E5F229DD46}"/>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20314038-8C04-460B-A5B7-8D5E10BC839C}"/>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7C01AA4-0B46-413E-8987-BA30B69D6DB6}"/>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grpSp>
        <p:nvGrpSpPr>
          <p:cNvPr id="22" name="Group 21">
            <a:extLst>
              <a:ext uri="{FF2B5EF4-FFF2-40B4-BE49-F238E27FC236}">
                <a16:creationId xmlns:a16="http://schemas.microsoft.com/office/drawing/2014/main" id="{BF89C77F-5903-4545-A281-545F16EC110B}"/>
              </a:ext>
            </a:extLst>
          </p:cNvPr>
          <p:cNvGrpSpPr/>
          <p:nvPr/>
        </p:nvGrpSpPr>
        <p:grpSpPr>
          <a:xfrm>
            <a:off x="278361" y="2176667"/>
            <a:ext cx="3875308" cy="1314635"/>
            <a:chOff x="278361" y="2176667"/>
            <a:chExt cx="3875308" cy="1314635"/>
          </a:xfrm>
        </p:grpSpPr>
        <p:sp>
          <p:nvSpPr>
            <p:cNvPr id="23" name="Rectangle: Rounded Corners 22">
              <a:extLst>
                <a:ext uri="{FF2B5EF4-FFF2-40B4-BE49-F238E27FC236}">
                  <a16:creationId xmlns:a16="http://schemas.microsoft.com/office/drawing/2014/main" id="{36207BB6-A73B-4E00-B4C9-1F4936414AFB}"/>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4" name="Straight Arrow Connector 23">
              <a:extLst>
                <a:ext uri="{FF2B5EF4-FFF2-40B4-BE49-F238E27FC236}">
                  <a16:creationId xmlns:a16="http://schemas.microsoft.com/office/drawing/2014/main" id="{F5609389-BB44-4507-B05E-31F891B71C4E}"/>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0995025-AC6A-42F8-9718-00201BDC8DDC}"/>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grpSp>
      <p:grpSp>
        <p:nvGrpSpPr>
          <p:cNvPr id="26" name="Group 25">
            <a:extLst>
              <a:ext uri="{FF2B5EF4-FFF2-40B4-BE49-F238E27FC236}">
                <a16:creationId xmlns:a16="http://schemas.microsoft.com/office/drawing/2014/main" id="{F3F42ED8-2B8A-4A0A-AB07-17BF600B3DBB}"/>
              </a:ext>
            </a:extLst>
          </p:cNvPr>
          <p:cNvGrpSpPr/>
          <p:nvPr/>
        </p:nvGrpSpPr>
        <p:grpSpPr>
          <a:xfrm>
            <a:off x="293919" y="3491302"/>
            <a:ext cx="3837289" cy="1289303"/>
            <a:chOff x="293919" y="3491302"/>
            <a:chExt cx="3837289" cy="1289303"/>
          </a:xfrm>
        </p:grpSpPr>
        <p:sp>
          <p:nvSpPr>
            <p:cNvPr id="27" name="Rectangle: Rounded Corners 26">
              <a:extLst>
                <a:ext uri="{FF2B5EF4-FFF2-40B4-BE49-F238E27FC236}">
                  <a16:creationId xmlns:a16="http://schemas.microsoft.com/office/drawing/2014/main" id="{C53C3B59-1A18-4122-BDE0-F3C95AB647C9}"/>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8" name="Straight Arrow Connector 27">
              <a:extLst>
                <a:ext uri="{FF2B5EF4-FFF2-40B4-BE49-F238E27FC236}">
                  <a16:creationId xmlns:a16="http://schemas.microsoft.com/office/drawing/2014/main" id="{FC7905CC-C92B-4E72-8E4A-863EAFA91670}"/>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7E19F9D-6D01-41A5-8869-808BBE04EDE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grpSp>
        <p:nvGrpSpPr>
          <p:cNvPr id="30" name="Group 29">
            <a:extLst>
              <a:ext uri="{FF2B5EF4-FFF2-40B4-BE49-F238E27FC236}">
                <a16:creationId xmlns:a16="http://schemas.microsoft.com/office/drawing/2014/main" id="{A6FEE3D1-CCF1-4048-98EC-0508DB783D45}"/>
              </a:ext>
            </a:extLst>
          </p:cNvPr>
          <p:cNvGrpSpPr/>
          <p:nvPr/>
        </p:nvGrpSpPr>
        <p:grpSpPr>
          <a:xfrm>
            <a:off x="3416902" y="3379070"/>
            <a:ext cx="2498188" cy="1133179"/>
            <a:chOff x="3416902" y="3379070"/>
            <a:chExt cx="2498188" cy="1133179"/>
          </a:xfrm>
        </p:grpSpPr>
        <p:cxnSp>
          <p:nvCxnSpPr>
            <p:cNvPr id="31" name="Straight Arrow Connector 30">
              <a:extLst>
                <a:ext uri="{FF2B5EF4-FFF2-40B4-BE49-F238E27FC236}">
                  <a16:creationId xmlns:a16="http://schemas.microsoft.com/office/drawing/2014/main" id="{3076D1C0-9683-4F54-BC41-F1B4D426D032}"/>
                </a:ext>
              </a:extLst>
            </p:cNvPr>
            <p:cNvCxnSpPr>
              <a:cxnSpLocks/>
              <a:stCxn id="27"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2A447D4-86B9-4A4F-8139-6648433FC1A1}"/>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3" name="TextBox 32">
            <a:extLst>
              <a:ext uri="{FF2B5EF4-FFF2-40B4-BE49-F238E27FC236}">
                <a16:creationId xmlns:a16="http://schemas.microsoft.com/office/drawing/2014/main" id="{2E5BE4A5-BFDD-48B2-8AF6-2AFC006BD1A9}"/>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4" name="TextBox 33">
            <a:extLst>
              <a:ext uri="{FF2B5EF4-FFF2-40B4-BE49-F238E27FC236}">
                <a16:creationId xmlns:a16="http://schemas.microsoft.com/office/drawing/2014/main" id="{E3B04AF2-DC56-4E84-92E8-DECD09F513EC}"/>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5" name="TextBox 34">
            <a:extLst>
              <a:ext uri="{FF2B5EF4-FFF2-40B4-BE49-F238E27FC236}">
                <a16:creationId xmlns:a16="http://schemas.microsoft.com/office/drawing/2014/main" id="{FA8AACC6-5C12-40E0-9F2D-0F5F3E03C3D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6" name="TextBox 35">
            <a:extLst>
              <a:ext uri="{FF2B5EF4-FFF2-40B4-BE49-F238E27FC236}">
                <a16:creationId xmlns:a16="http://schemas.microsoft.com/office/drawing/2014/main" id="{EB7BCE34-B7A9-4FE9-BB96-EFC49C5EEB48}"/>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379915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par>
                                <p:cTn id="58" presetID="22" presetClass="entr" presetSubtype="8"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3" grpId="0"/>
      <p:bldP spid="34" grpId="0"/>
      <p:bldP spid="35"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FBF8-50E2-420F-9DE7-BB300EDCE798}"/>
              </a:ext>
            </a:extLst>
          </p:cNvPr>
          <p:cNvSpPr>
            <a:spLocks noGrp="1"/>
          </p:cNvSpPr>
          <p:nvPr>
            <p:ph type="title"/>
          </p:nvPr>
        </p:nvSpPr>
        <p:spPr/>
        <p:txBody>
          <a:bodyPr>
            <a:normAutofit fontScale="90000"/>
          </a:bodyPr>
          <a:lstStyle/>
          <a:p>
            <a:r>
              <a:rPr lang="en-US" dirty="0"/>
              <a:t>Not Queue Based Processing</a:t>
            </a:r>
          </a:p>
        </p:txBody>
      </p:sp>
      <p:sp>
        <p:nvSpPr>
          <p:cNvPr id="3" name="Title 1">
            <a:extLst>
              <a:ext uri="{FF2B5EF4-FFF2-40B4-BE49-F238E27FC236}">
                <a16:creationId xmlns:a16="http://schemas.microsoft.com/office/drawing/2014/main" id="{46A8B89E-5B69-453D-B084-DAA93A6CC7F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E47CFE0-9339-4145-9374-F04B0DC8C127}"/>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cxnSp>
        <p:nvCxnSpPr>
          <p:cNvPr id="5" name="Straight Arrow Connector 4">
            <a:extLst>
              <a:ext uri="{FF2B5EF4-FFF2-40B4-BE49-F238E27FC236}">
                <a16:creationId xmlns:a16="http://schemas.microsoft.com/office/drawing/2014/main" id="{ABC8BB40-29C2-4EBB-B2F3-6349E63DC53B}"/>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157D2815-152B-477A-AFE5-CD2840929E38}"/>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ECFB306-1A04-4B28-8500-A8190A5A1579}"/>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DA0D000F-E713-4CDD-ACAF-7243A1886E3F}"/>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9" name="Straight Arrow Connector 8">
            <a:extLst>
              <a:ext uri="{FF2B5EF4-FFF2-40B4-BE49-F238E27FC236}">
                <a16:creationId xmlns:a16="http://schemas.microsoft.com/office/drawing/2014/main" id="{2C3FEB80-148C-461F-A826-6A3B09EF8E18}"/>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8FB4D90-BB11-4282-A84D-8599CC2C1EC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sp>
        <p:nvSpPr>
          <p:cNvPr id="11" name="Rectangle: Rounded Corners 10">
            <a:extLst>
              <a:ext uri="{FF2B5EF4-FFF2-40B4-BE49-F238E27FC236}">
                <a16:creationId xmlns:a16="http://schemas.microsoft.com/office/drawing/2014/main" id="{B7B4180E-5FEC-4ABC-A192-0BEC56A3D11A}"/>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12" name="Straight Arrow Connector 11">
            <a:extLst>
              <a:ext uri="{FF2B5EF4-FFF2-40B4-BE49-F238E27FC236}">
                <a16:creationId xmlns:a16="http://schemas.microsoft.com/office/drawing/2014/main" id="{14558BBE-BE74-404F-BE29-867FF5B89257}"/>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78EB003-863F-4760-8915-8391B11A78CD}"/>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14" name="Rectangle: Rounded Corners 13">
            <a:extLst>
              <a:ext uri="{FF2B5EF4-FFF2-40B4-BE49-F238E27FC236}">
                <a16:creationId xmlns:a16="http://schemas.microsoft.com/office/drawing/2014/main" id="{CE54BF98-FC91-40EC-8935-1558CD22008B}"/>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15" name="Straight Arrow Connector 14">
            <a:extLst>
              <a:ext uri="{FF2B5EF4-FFF2-40B4-BE49-F238E27FC236}">
                <a16:creationId xmlns:a16="http://schemas.microsoft.com/office/drawing/2014/main" id="{2F435454-70AF-4F4F-B85D-0ADE2E9C63CF}"/>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69893C7-9EDF-4763-92E9-3551D97C66A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sp>
        <p:nvSpPr>
          <p:cNvPr id="17" name="Rectangle: Rounded Corners 16">
            <a:extLst>
              <a:ext uri="{FF2B5EF4-FFF2-40B4-BE49-F238E27FC236}">
                <a16:creationId xmlns:a16="http://schemas.microsoft.com/office/drawing/2014/main" id="{DCEB711B-67A4-431D-B2B3-1F4E6270068F}"/>
              </a:ext>
            </a:extLst>
          </p:cNvPr>
          <p:cNvSpPr/>
          <p:nvPr/>
        </p:nvSpPr>
        <p:spPr>
          <a:xfrm>
            <a:off x="6903437" y="209286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sp>
        <p:nvSpPr>
          <p:cNvPr id="18" name="Flowchart: Magnetic Disk 17">
            <a:extLst>
              <a:ext uri="{FF2B5EF4-FFF2-40B4-BE49-F238E27FC236}">
                <a16:creationId xmlns:a16="http://schemas.microsoft.com/office/drawing/2014/main" id="{A9F648C8-DEBD-452B-8289-6677B56E9A1A}"/>
              </a:ext>
            </a:extLst>
          </p:cNvPr>
          <p:cNvSpPr/>
          <p:nvPr/>
        </p:nvSpPr>
        <p:spPr>
          <a:xfrm>
            <a:off x="6903440" y="123229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Inventory Queue</a:t>
            </a:r>
          </a:p>
        </p:txBody>
      </p:sp>
      <p:sp>
        <p:nvSpPr>
          <p:cNvPr id="19" name="Flowchart: Magnetic Disk 18">
            <a:extLst>
              <a:ext uri="{FF2B5EF4-FFF2-40B4-BE49-F238E27FC236}">
                <a16:creationId xmlns:a16="http://schemas.microsoft.com/office/drawing/2014/main" id="{D22927A8-F14E-4A5B-9D35-C164CFFFA184}"/>
              </a:ext>
            </a:extLst>
          </p:cNvPr>
          <p:cNvSpPr/>
          <p:nvPr/>
        </p:nvSpPr>
        <p:spPr>
          <a:xfrm>
            <a:off x="6903437" y="2953441"/>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Confirm Queue</a:t>
            </a:r>
          </a:p>
        </p:txBody>
      </p:sp>
      <p:sp>
        <p:nvSpPr>
          <p:cNvPr id="20" name="Rectangle: Rounded Corners 19">
            <a:extLst>
              <a:ext uri="{FF2B5EF4-FFF2-40B4-BE49-F238E27FC236}">
                <a16:creationId xmlns:a16="http://schemas.microsoft.com/office/drawing/2014/main" id="{D3B7A13F-67F3-4BCD-ABB6-A64821A9049B}"/>
              </a:ext>
            </a:extLst>
          </p:cNvPr>
          <p:cNvSpPr/>
          <p:nvPr/>
        </p:nvSpPr>
        <p:spPr>
          <a:xfrm>
            <a:off x="6903437" y="3814016"/>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sp>
        <p:nvSpPr>
          <p:cNvPr id="21" name="Flowchart: Magnetic Disk 20">
            <a:extLst>
              <a:ext uri="{FF2B5EF4-FFF2-40B4-BE49-F238E27FC236}">
                <a16:creationId xmlns:a16="http://schemas.microsoft.com/office/drawing/2014/main" id="{F7F57637-E875-473E-B934-72788B7F312E}"/>
              </a:ext>
            </a:extLst>
          </p:cNvPr>
          <p:cNvSpPr/>
          <p:nvPr/>
        </p:nvSpPr>
        <p:spPr>
          <a:xfrm>
            <a:off x="6903437" y="4635280"/>
            <a:ext cx="3122983" cy="53671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Fulfilment Queue</a:t>
            </a:r>
          </a:p>
        </p:txBody>
      </p:sp>
      <p:sp>
        <p:nvSpPr>
          <p:cNvPr id="22" name="Rectangle: Rounded Corners 21">
            <a:extLst>
              <a:ext uri="{FF2B5EF4-FFF2-40B4-BE49-F238E27FC236}">
                <a16:creationId xmlns:a16="http://schemas.microsoft.com/office/drawing/2014/main" id="{11AD13AD-EA9A-4998-B1A9-9381864BC092}"/>
              </a:ext>
            </a:extLst>
          </p:cNvPr>
          <p:cNvSpPr/>
          <p:nvPr/>
        </p:nvSpPr>
        <p:spPr>
          <a:xfrm>
            <a:off x="6903437" y="5456544"/>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23" name="Straight Arrow Connector 22">
            <a:extLst>
              <a:ext uri="{FF2B5EF4-FFF2-40B4-BE49-F238E27FC236}">
                <a16:creationId xmlns:a16="http://schemas.microsoft.com/office/drawing/2014/main" id="{F0F8FBF7-3438-4469-844C-CE26E206EF99}"/>
              </a:ext>
            </a:extLst>
          </p:cNvPr>
          <p:cNvCxnSpPr>
            <a:stCxn id="14" idx="3"/>
            <a:endCxn id="18" idx="2"/>
          </p:cNvCxnSpPr>
          <p:nvPr/>
        </p:nvCxnSpPr>
        <p:spPr>
          <a:xfrm flipV="1">
            <a:off x="3416902" y="1500648"/>
            <a:ext cx="3486538" cy="30116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E7AAE4B-3814-4D9D-A881-90B53C1E30F7}"/>
              </a:ext>
            </a:extLst>
          </p:cNvPr>
          <p:cNvCxnSpPr>
            <a:stCxn id="18" idx="3"/>
            <a:endCxn id="17" idx="0"/>
          </p:cNvCxnSpPr>
          <p:nvPr/>
        </p:nvCxnSpPr>
        <p:spPr>
          <a:xfrm flipH="1">
            <a:off x="8464929" y="1769004"/>
            <a:ext cx="3"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A548A73E-6473-4991-ABD3-0F6A71F2B737}"/>
              </a:ext>
            </a:extLst>
          </p:cNvPr>
          <p:cNvCxnSpPr/>
          <p:nvPr/>
        </p:nvCxnSpPr>
        <p:spPr>
          <a:xfrm>
            <a:off x="9494841" y="2649235"/>
            <a:ext cx="0" cy="3526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7CF0942-A844-455E-ACFB-96E1C800E41F}"/>
              </a:ext>
            </a:extLst>
          </p:cNvPr>
          <p:cNvCxnSpPr>
            <a:stCxn id="19" idx="3"/>
            <a:endCxn id="20" idx="0"/>
          </p:cNvCxnSpPr>
          <p:nvPr/>
        </p:nvCxnSpPr>
        <p:spPr>
          <a:xfrm>
            <a:off x="8464929" y="3490154"/>
            <a:ext cx="0" cy="3238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B920A7B-52CD-43E4-9457-53EF8FEBEDA3}"/>
              </a:ext>
            </a:extLst>
          </p:cNvPr>
          <p:cNvCxnSpPr/>
          <p:nvPr/>
        </p:nvCxnSpPr>
        <p:spPr>
          <a:xfrm>
            <a:off x="9571383" y="4350729"/>
            <a:ext cx="0" cy="2845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0E460A3-27B0-4DE4-B757-A1741AE8E40F}"/>
              </a:ext>
            </a:extLst>
          </p:cNvPr>
          <p:cNvCxnSpPr>
            <a:stCxn id="21" idx="3"/>
            <a:endCxn id="22" idx="0"/>
          </p:cNvCxnSpPr>
          <p:nvPr/>
        </p:nvCxnSpPr>
        <p:spPr>
          <a:xfrm>
            <a:off x="8464929" y="5171993"/>
            <a:ext cx="0" cy="2845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F727236A-A6BE-4BD9-A68A-82B3EC93E167}"/>
              </a:ext>
            </a:extLst>
          </p:cNvPr>
          <p:cNvSpPr txBox="1"/>
          <p:nvPr/>
        </p:nvSpPr>
        <p:spPr>
          <a:xfrm>
            <a:off x="6911219" y="2637367"/>
            <a:ext cx="1639038" cy="338554"/>
          </a:xfrm>
          <a:prstGeom prst="rect">
            <a:avLst/>
          </a:prstGeom>
          <a:noFill/>
        </p:spPr>
        <p:txBody>
          <a:bodyPr wrap="none" rtlCol="0">
            <a:spAutoFit/>
          </a:bodyPr>
          <a:lstStyle/>
          <a:p>
            <a:r>
              <a:rPr lang="en-US" sz="1600" dirty="0"/>
              <a:t>Update Inventory</a:t>
            </a:r>
          </a:p>
        </p:txBody>
      </p:sp>
      <p:sp>
        <p:nvSpPr>
          <p:cNvPr id="30" name="TextBox 29">
            <a:extLst>
              <a:ext uri="{FF2B5EF4-FFF2-40B4-BE49-F238E27FC236}">
                <a16:creationId xmlns:a16="http://schemas.microsoft.com/office/drawing/2014/main" id="{71DFAEC5-1B53-4974-8B89-9DB283B009A6}"/>
              </a:ext>
            </a:extLst>
          </p:cNvPr>
          <p:cNvSpPr txBox="1"/>
          <p:nvPr/>
        </p:nvSpPr>
        <p:spPr>
          <a:xfrm>
            <a:off x="6927825" y="4336037"/>
            <a:ext cx="2273828" cy="338554"/>
          </a:xfrm>
          <a:prstGeom prst="rect">
            <a:avLst/>
          </a:prstGeom>
          <a:noFill/>
        </p:spPr>
        <p:txBody>
          <a:bodyPr wrap="square" rtlCol="0">
            <a:spAutoFit/>
          </a:bodyPr>
          <a:lstStyle/>
          <a:p>
            <a:r>
              <a:rPr lang="en-US" sz="1600" dirty="0"/>
              <a:t>Send Order Confirmation</a:t>
            </a:r>
          </a:p>
        </p:txBody>
      </p:sp>
      <p:sp>
        <p:nvSpPr>
          <p:cNvPr id="31" name="TextBox 30">
            <a:extLst>
              <a:ext uri="{FF2B5EF4-FFF2-40B4-BE49-F238E27FC236}">
                <a16:creationId xmlns:a16="http://schemas.microsoft.com/office/drawing/2014/main" id="{C33F00B1-8465-4EA6-AA7B-C5FEB5B59AFB}"/>
              </a:ext>
            </a:extLst>
          </p:cNvPr>
          <p:cNvSpPr txBox="1"/>
          <p:nvPr/>
        </p:nvSpPr>
        <p:spPr>
          <a:xfrm>
            <a:off x="6927825" y="5993257"/>
            <a:ext cx="2273828" cy="338554"/>
          </a:xfrm>
          <a:prstGeom prst="rect">
            <a:avLst/>
          </a:prstGeom>
          <a:noFill/>
        </p:spPr>
        <p:txBody>
          <a:bodyPr wrap="square" rtlCol="0">
            <a:spAutoFit/>
          </a:bodyPr>
          <a:lstStyle/>
          <a:p>
            <a:r>
              <a:rPr lang="en-US" sz="1600" dirty="0"/>
              <a:t>Create Shipping Label</a:t>
            </a:r>
          </a:p>
        </p:txBody>
      </p:sp>
      <p:sp>
        <p:nvSpPr>
          <p:cNvPr id="32" name="TextBox 31">
            <a:extLst>
              <a:ext uri="{FF2B5EF4-FFF2-40B4-BE49-F238E27FC236}">
                <a16:creationId xmlns:a16="http://schemas.microsoft.com/office/drawing/2014/main" id="{726F3D92-6FCB-498D-9E68-A59CEE3025BF}"/>
              </a:ext>
            </a:extLst>
          </p:cNvPr>
          <p:cNvSpPr txBox="1"/>
          <p:nvPr/>
        </p:nvSpPr>
        <p:spPr>
          <a:xfrm>
            <a:off x="9883909" y="2637367"/>
            <a:ext cx="2202334" cy="338554"/>
          </a:xfrm>
          <a:prstGeom prst="rect">
            <a:avLst/>
          </a:prstGeom>
          <a:noFill/>
        </p:spPr>
        <p:txBody>
          <a:bodyPr wrap="none" rtlCol="0">
            <a:spAutoFit/>
          </a:bodyPr>
          <a:lstStyle/>
          <a:p>
            <a:r>
              <a:rPr lang="en-US" sz="1600" dirty="0"/>
              <a:t>Send Message to Queue</a:t>
            </a:r>
          </a:p>
        </p:txBody>
      </p:sp>
      <p:sp>
        <p:nvSpPr>
          <p:cNvPr id="33" name="TextBox 32">
            <a:extLst>
              <a:ext uri="{FF2B5EF4-FFF2-40B4-BE49-F238E27FC236}">
                <a16:creationId xmlns:a16="http://schemas.microsoft.com/office/drawing/2014/main" id="{B676948F-ACD7-4D19-A4D9-823D5433D2AF}"/>
              </a:ext>
            </a:extLst>
          </p:cNvPr>
          <p:cNvSpPr txBox="1"/>
          <p:nvPr/>
        </p:nvSpPr>
        <p:spPr>
          <a:xfrm>
            <a:off x="9883909" y="4304483"/>
            <a:ext cx="2202334" cy="338554"/>
          </a:xfrm>
          <a:prstGeom prst="rect">
            <a:avLst/>
          </a:prstGeom>
          <a:noFill/>
        </p:spPr>
        <p:txBody>
          <a:bodyPr wrap="none" rtlCol="0">
            <a:spAutoFit/>
          </a:bodyPr>
          <a:lstStyle/>
          <a:p>
            <a:r>
              <a:rPr lang="en-US" sz="1600" dirty="0"/>
              <a:t>Send Message to Queue</a:t>
            </a:r>
          </a:p>
        </p:txBody>
      </p:sp>
      <p:sp>
        <p:nvSpPr>
          <p:cNvPr id="34" name="TextBox 33">
            <a:extLst>
              <a:ext uri="{FF2B5EF4-FFF2-40B4-BE49-F238E27FC236}">
                <a16:creationId xmlns:a16="http://schemas.microsoft.com/office/drawing/2014/main" id="{E91E7398-313F-4BA6-B316-D65B5C0BED79}"/>
              </a:ext>
            </a:extLst>
          </p:cNvPr>
          <p:cNvSpPr txBox="1"/>
          <p:nvPr/>
        </p:nvSpPr>
        <p:spPr>
          <a:xfrm rot="19136549">
            <a:off x="3965647" y="2516430"/>
            <a:ext cx="2459969" cy="369332"/>
          </a:xfrm>
          <a:prstGeom prst="rect">
            <a:avLst/>
          </a:prstGeom>
          <a:noFill/>
        </p:spPr>
        <p:txBody>
          <a:bodyPr wrap="none" rtlCol="0">
            <a:spAutoFit/>
          </a:bodyPr>
          <a:lstStyle/>
          <a:p>
            <a:r>
              <a:rPr lang="en-US" dirty="0"/>
              <a:t>Send Message to Queue</a:t>
            </a:r>
          </a:p>
        </p:txBody>
      </p:sp>
    </p:spTree>
    <p:extLst>
      <p:ext uri="{BB962C8B-B14F-4D97-AF65-F5344CB8AC3E}">
        <p14:creationId xmlns:p14="http://schemas.microsoft.com/office/powerpoint/2010/main" val="76092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par>
                                <p:cTn id="43" presetID="22" presetClass="entr" presetSubtype="4"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par>
                                <p:cTn id="46" presetID="22" presetClass="entr" presetSubtype="4"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500"/>
                            </p:stCondLst>
                            <p:childTnLst>
                              <p:par>
                                <p:cTn id="61" presetID="16" presetClass="entr" presetSubtype="42"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arn(outHorizontal)">
                                      <p:cBhvr>
                                        <p:cTn id="63" dur="500"/>
                                        <p:tgtEl>
                                          <p:spTgt spid="24"/>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up)">
                                      <p:cBhvr>
                                        <p:cTn id="72" dur="500"/>
                                        <p:tgtEl>
                                          <p:spTgt spid="25"/>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up)">
                                      <p:cBhvr>
                                        <p:cTn id="75" dur="500"/>
                                        <p:tgtEl>
                                          <p:spTgt spid="32"/>
                                        </p:tgtEl>
                                      </p:cBhvr>
                                    </p:animEffect>
                                  </p:childTnLst>
                                </p:cTn>
                              </p:par>
                            </p:childTnLst>
                          </p:cTn>
                        </p:par>
                        <p:par>
                          <p:cTn id="76" fill="hold">
                            <p:stCondLst>
                              <p:cond delay="5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childTnLst>
                          </p:cTn>
                        </p:par>
                        <p:par>
                          <p:cTn id="85" fill="hold">
                            <p:stCondLst>
                              <p:cond delay="500"/>
                            </p:stCondLst>
                            <p:childTnLst>
                              <p:par>
                                <p:cTn id="86" presetID="16" presetClass="entr" presetSubtype="42" fill="hold"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barn(outHorizontal)">
                                      <p:cBhvr>
                                        <p:cTn id="88" dur="500"/>
                                        <p:tgtEl>
                                          <p:spTgt spid="26"/>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up)">
                                      <p:cBhvr>
                                        <p:cTn id="97" dur="500"/>
                                        <p:tgtEl>
                                          <p:spTgt spid="2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up)">
                                      <p:cBhvr>
                                        <p:cTn id="100" dur="500"/>
                                        <p:tgtEl>
                                          <p:spTgt spid="33"/>
                                        </p:tgtEl>
                                      </p:cBhvr>
                                    </p:animEffect>
                                  </p:childTnLst>
                                </p:cTn>
                              </p:par>
                            </p:childTnLst>
                          </p:cTn>
                        </p:par>
                        <p:par>
                          <p:cTn id="101" fill="hold">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up)">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childTnLst>
                          </p:cTn>
                        </p:par>
                        <p:par>
                          <p:cTn id="110" fill="hold">
                            <p:stCondLst>
                              <p:cond delay="500"/>
                            </p:stCondLst>
                            <p:childTnLst>
                              <p:par>
                                <p:cTn id="111" presetID="16" presetClass="entr" presetSubtype="42" fill="hold" nodeType="after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barn(outHorizontal)">
                                      <p:cBhvr>
                                        <p:cTn id="113" dur="500"/>
                                        <p:tgtEl>
                                          <p:spTgt spid="28"/>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1" grpId="0" animBg="1"/>
      <p:bldP spid="13" grpId="0"/>
      <p:bldP spid="14" grpId="0" animBg="1"/>
      <p:bldP spid="16" grpId="0"/>
      <p:bldP spid="17" grpId="0" animBg="1"/>
      <p:bldP spid="18" grpId="0" animBg="1"/>
      <p:bldP spid="19" grpId="0" animBg="1"/>
      <p:bldP spid="20" grpId="0" animBg="1"/>
      <p:bldP spid="21" grpId="0" animBg="1"/>
      <p:bldP spid="22" grpId="0" animBg="1"/>
      <p:bldP spid="29" grpId="0"/>
      <p:bldP spid="30" grpId="0"/>
      <p:bldP spid="31" grpId="0"/>
      <p:bldP spid="32" grpId="0"/>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4394-54BD-4829-AFF3-0CE20C7E5189}"/>
              </a:ext>
            </a:extLst>
          </p:cNvPr>
          <p:cNvSpPr>
            <a:spLocks noGrp="1"/>
          </p:cNvSpPr>
          <p:nvPr>
            <p:ph type="title"/>
          </p:nvPr>
        </p:nvSpPr>
        <p:spPr/>
        <p:txBody>
          <a:bodyPr>
            <a:normAutofit fontScale="90000"/>
          </a:bodyPr>
          <a:lstStyle/>
          <a:p>
            <a:r>
              <a:rPr lang="en-US" dirty="0"/>
              <a:t>Event Consumption Models</a:t>
            </a:r>
          </a:p>
        </p:txBody>
      </p:sp>
      <p:sp>
        <p:nvSpPr>
          <p:cNvPr id="3" name="Title 1">
            <a:extLst>
              <a:ext uri="{FF2B5EF4-FFF2-40B4-BE49-F238E27FC236}">
                <a16:creationId xmlns:a16="http://schemas.microsoft.com/office/drawing/2014/main" id="{82F779DF-C06D-4D59-A017-72D35FBD9E9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B085D083-653C-4961-99E3-9B97F9DCAF39}"/>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2127055-4B3D-4A6E-BAB5-AC121AED7C1C}"/>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2D4FA1E8-4DF8-44B7-9F3A-25A9D3078E91}"/>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450AE170-4108-44D0-9F33-0BF22842AE6F}"/>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93F38E62-03F7-4DBA-8094-9184804D558B}"/>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DAA3AB5D-1149-4617-8924-89587E18FB2C}"/>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D4CE067-CF4D-4FE8-AC46-4067A8EE4D4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1942A2C-324F-4726-A3D3-544B5C9AC0BE}"/>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F38C7E6-23DD-4338-BE2A-3DAA5D6CFDA4}"/>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E31E12D-A3E8-4786-97C9-D44D2FCA7673}"/>
              </a:ext>
            </a:extLst>
          </p:cNvPr>
          <p:cNvSpPr txBox="1"/>
          <p:nvPr/>
        </p:nvSpPr>
        <p:spPr>
          <a:xfrm>
            <a:off x="278363" y="1579243"/>
            <a:ext cx="1960793" cy="707886"/>
          </a:xfrm>
          <a:prstGeom prst="rect">
            <a:avLst/>
          </a:prstGeom>
          <a:noFill/>
        </p:spPr>
        <p:txBody>
          <a:bodyPr wrap="none" rtlCol="0">
            <a:spAutoFit/>
          </a:bodyPr>
          <a:lstStyle/>
          <a:p>
            <a:r>
              <a:rPr lang="en-US" sz="4000" dirty="0"/>
              <a:t>Pub/Sub</a:t>
            </a:r>
          </a:p>
        </p:txBody>
      </p:sp>
      <p:sp>
        <p:nvSpPr>
          <p:cNvPr id="14" name="TextBox 13">
            <a:extLst>
              <a:ext uri="{FF2B5EF4-FFF2-40B4-BE49-F238E27FC236}">
                <a16:creationId xmlns:a16="http://schemas.microsoft.com/office/drawing/2014/main" id="{92A2D552-A24F-416E-A843-625593A860F6}"/>
              </a:ext>
            </a:extLst>
          </p:cNvPr>
          <p:cNvSpPr txBox="1"/>
          <p:nvPr/>
        </p:nvSpPr>
        <p:spPr>
          <a:xfrm>
            <a:off x="3736716" y="1546240"/>
            <a:ext cx="3575338" cy="707886"/>
          </a:xfrm>
          <a:prstGeom prst="rect">
            <a:avLst/>
          </a:prstGeom>
          <a:noFill/>
        </p:spPr>
        <p:txBody>
          <a:bodyPr wrap="none" rtlCol="0">
            <a:spAutoFit/>
          </a:bodyPr>
          <a:lstStyle/>
          <a:p>
            <a:r>
              <a:rPr lang="en-US" sz="4000" dirty="0"/>
              <a:t>Event Streaming</a:t>
            </a:r>
          </a:p>
        </p:txBody>
      </p:sp>
    </p:spTree>
    <p:extLst>
      <p:ext uri="{BB962C8B-B14F-4D97-AF65-F5344CB8AC3E}">
        <p14:creationId xmlns:p14="http://schemas.microsoft.com/office/powerpoint/2010/main" val="389399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7"/>
                                        </p:tgtEl>
                                        <p:attrNameLst>
                                          <p:attrName>style.opacity</p:attrName>
                                        </p:attrNameLst>
                                      </p:cBhvr>
                                      <p:to>
                                        <p:strVal val="0.5"/>
                                      </p:to>
                                    </p:set>
                                    <p:animEffect filter="image" prLst="opacity: 0.5">
                                      <p:cBhvr rctx="IE">
                                        <p:cTn id="16" dur="indefinite"/>
                                        <p:tgtEl>
                                          <p:spTgt spid="7"/>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9"/>
                                        </p:tgtEl>
                                        <p:attrNameLst>
                                          <p:attrName>style.opacity</p:attrName>
                                        </p:attrNameLst>
                                      </p:cBhvr>
                                      <p:to>
                                        <p:strVal val="0.5"/>
                                      </p:to>
                                    </p:set>
                                    <p:animEffect filter="image" prLst="opacity: 0.5">
                                      <p:cBhvr rctx="IE">
                                        <p:cTn id="22" dur="indefinite"/>
                                        <p:tgtEl>
                                          <p:spTgt spid="9"/>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5"/>
                                      </p:to>
                                    </p:set>
                                    <p:animEffect filter="image" prLst="opacity: 0.5">
                                      <p:cBhvr rctx="IE">
                                        <p:cTn id="28" dur="indefinite"/>
                                        <p:tgtEl>
                                          <p:spTgt spid="11"/>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15CE-27C4-4F33-8780-D2149CDD2DF8}"/>
              </a:ext>
            </a:extLst>
          </p:cNvPr>
          <p:cNvSpPr>
            <a:spLocks noGrp="1"/>
          </p:cNvSpPr>
          <p:nvPr>
            <p:ph type="title"/>
          </p:nvPr>
        </p:nvSpPr>
        <p:spPr/>
        <p:txBody>
          <a:bodyPr>
            <a:normAutofit fontScale="90000"/>
          </a:bodyPr>
          <a:lstStyle/>
          <a:p>
            <a:r>
              <a:rPr lang="en-US" dirty="0"/>
              <a:t>Consumer Processing Variations</a:t>
            </a:r>
          </a:p>
        </p:txBody>
      </p:sp>
      <p:sp>
        <p:nvSpPr>
          <p:cNvPr id="3" name="Title 1">
            <a:extLst>
              <a:ext uri="{FF2B5EF4-FFF2-40B4-BE49-F238E27FC236}">
                <a16:creationId xmlns:a16="http://schemas.microsoft.com/office/drawing/2014/main" id="{BC01447E-5B44-4C96-8E85-280C11A40FB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F85C235C-7571-4E1D-97BC-59BBB22E6448}"/>
              </a:ext>
            </a:extLst>
          </p:cNvPr>
          <p:cNvSpPr/>
          <p:nvPr/>
        </p:nvSpPr>
        <p:spPr>
          <a:xfrm>
            <a:off x="190500"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CECE6450-C985-4CBE-BE06-812824BAC608}"/>
              </a:ext>
            </a:extLst>
          </p:cNvPr>
          <p:cNvSpPr/>
          <p:nvPr/>
        </p:nvSpPr>
        <p:spPr>
          <a:xfrm>
            <a:off x="4405312" y="2914650"/>
            <a:ext cx="2847975" cy="1028700"/>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97B228EE-1D56-4460-93AF-5C8C9A134B68}"/>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C40A4E-181F-416B-BBF8-AAEEF6FD2CD2}"/>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19BEE17F-DF4A-4829-9FE7-13F46AA6CA70}"/>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E01A3710-203F-4FEF-B28A-911C2696E32E}"/>
              </a:ext>
            </a:extLst>
          </p:cNvPr>
          <p:cNvCxnSpPr>
            <a:stCxn id="4" idx="3"/>
            <a:endCxn id="5" idx="1"/>
          </p:cNvCxnSpPr>
          <p:nvPr/>
        </p:nvCxnSpPr>
        <p:spPr>
          <a:xfrm>
            <a:off x="3038475" y="3429000"/>
            <a:ext cx="1366837" cy="0"/>
          </a:xfrm>
          <a:prstGeom prst="straightConnector1">
            <a:avLst/>
          </a:prstGeom>
          <a:ln w="19050">
            <a:solidFill>
              <a:schemeClr val="dk1">
                <a:alpha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F1CE0F9-8565-4C54-983E-B85EEE38EF51}"/>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BB3BB2F-466B-4A7A-9768-4640A7FF8AE2}"/>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0B3F480-389E-4A65-AB01-B7C9C0EC68D3}"/>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553D17E8-BE82-4478-83EA-3CB2BC301CD8}"/>
              </a:ext>
            </a:extLst>
          </p:cNvPr>
          <p:cNvSpPr/>
          <p:nvPr/>
        </p:nvSpPr>
        <p:spPr>
          <a:xfrm>
            <a:off x="8620123" y="140617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Simple Event Processing</a:t>
            </a:r>
          </a:p>
        </p:txBody>
      </p:sp>
      <p:sp>
        <p:nvSpPr>
          <p:cNvPr id="14" name="Rectangle: Rounded Corners 13">
            <a:extLst>
              <a:ext uri="{FF2B5EF4-FFF2-40B4-BE49-F238E27FC236}">
                <a16:creationId xmlns:a16="http://schemas.microsoft.com/office/drawing/2014/main" id="{F9776C28-AE8F-48BE-85B3-1DDCDD056BD2}"/>
              </a:ext>
            </a:extLst>
          </p:cNvPr>
          <p:cNvSpPr/>
          <p:nvPr/>
        </p:nvSpPr>
        <p:spPr>
          <a:xfrm>
            <a:off x="8620123" y="2908162"/>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Complex Event Processing</a:t>
            </a:r>
          </a:p>
        </p:txBody>
      </p:sp>
      <p:sp>
        <p:nvSpPr>
          <p:cNvPr id="15" name="Rectangle: Rounded Corners 14">
            <a:extLst>
              <a:ext uri="{FF2B5EF4-FFF2-40B4-BE49-F238E27FC236}">
                <a16:creationId xmlns:a16="http://schemas.microsoft.com/office/drawing/2014/main" id="{6E6C76DE-E602-4A0E-A8CA-1130B0504D6B}"/>
              </a:ext>
            </a:extLst>
          </p:cNvPr>
          <p:cNvSpPr/>
          <p:nvPr/>
        </p:nvSpPr>
        <p:spPr>
          <a:xfrm>
            <a:off x="8620123" y="442312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Stream Processing</a:t>
            </a:r>
          </a:p>
        </p:txBody>
      </p:sp>
    </p:spTree>
    <p:extLst>
      <p:ext uri="{BB962C8B-B14F-4D97-AF65-F5344CB8AC3E}">
        <p14:creationId xmlns:p14="http://schemas.microsoft.com/office/powerpoint/2010/main" val="15470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0065B-7AB4-2699-D77F-F62D96BAA6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498" y="0"/>
            <a:ext cx="10907004" cy="6858000"/>
          </a:xfrm>
          <a:prstGeom prst="rect">
            <a:avLst/>
          </a:prstGeom>
        </p:spPr>
      </p:pic>
    </p:spTree>
    <p:extLst>
      <p:ext uri="{BB962C8B-B14F-4D97-AF65-F5344CB8AC3E}">
        <p14:creationId xmlns:p14="http://schemas.microsoft.com/office/powerpoint/2010/main" val="1305741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0F1B-9F61-412A-B5A7-BB3F7B20C5F0}"/>
              </a:ext>
            </a:extLst>
          </p:cNvPr>
          <p:cNvSpPr>
            <a:spLocks noGrp="1"/>
          </p:cNvSpPr>
          <p:nvPr>
            <p:ph type="title"/>
          </p:nvPr>
        </p:nvSpPr>
        <p:spPr/>
        <p:txBody>
          <a:bodyPr>
            <a:normAutofit fontScale="90000"/>
          </a:bodyPr>
          <a:lstStyle/>
          <a:p>
            <a:r>
              <a:rPr lang="en-US" dirty="0"/>
              <a:t>External Event Sources</a:t>
            </a:r>
          </a:p>
        </p:txBody>
      </p:sp>
      <p:sp>
        <p:nvSpPr>
          <p:cNvPr id="3" name="Title 1">
            <a:extLst>
              <a:ext uri="{FF2B5EF4-FFF2-40B4-BE49-F238E27FC236}">
                <a16:creationId xmlns:a16="http://schemas.microsoft.com/office/drawing/2014/main" id="{0A98F4FD-00CB-4285-8733-D342604F1C7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271D641A-04EC-4581-9E6C-5AF8E54CC3EB}"/>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0BFF2D6C-3A94-4E0A-9EFB-5EA79A31BEC7}"/>
              </a:ext>
            </a:extLst>
          </p:cNvPr>
          <p:cNvSpPr/>
          <p:nvPr/>
        </p:nvSpPr>
        <p:spPr>
          <a:xfrm>
            <a:off x="4405312" y="2889249"/>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16AA2CB7-88EA-463F-BDF8-4376F8A36B63}"/>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D35EDE5E-CD31-47E7-B4C8-A6E0BCA482B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C9CB9305-820A-4D04-8D85-2F415904B519}"/>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307AF459-7E34-4BC3-AE22-1E618E12CCDC}"/>
              </a:ext>
            </a:extLst>
          </p:cNvPr>
          <p:cNvCxnSpPr>
            <a:stCxn id="4" idx="3"/>
            <a:endCxn id="5" idx="1"/>
          </p:cNvCxnSpPr>
          <p:nvPr/>
        </p:nvCxnSpPr>
        <p:spPr>
          <a:xfrm flipV="1">
            <a:off x="3038475" y="3403599"/>
            <a:ext cx="1366837" cy="254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F9DC28F7-1BAA-4A16-83C9-830A445D7743}"/>
              </a:ext>
            </a:extLst>
          </p:cNvPr>
          <p:cNvCxnSpPr>
            <a:stCxn id="6" idx="1"/>
            <a:endCxn id="5" idx="3"/>
          </p:cNvCxnSpPr>
          <p:nvPr/>
        </p:nvCxnSpPr>
        <p:spPr>
          <a:xfrm flipH="1">
            <a:off x="7253287" y="1933186"/>
            <a:ext cx="1366838" cy="147041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6BC9CEC-5766-423E-95EA-D7081EA424BA}"/>
              </a:ext>
            </a:extLst>
          </p:cNvPr>
          <p:cNvCxnSpPr>
            <a:stCxn id="7" idx="1"/>
            <a:endCxn id="5" idx="3"/>
          </p:cNvCxnSpPr>
          <p:nvPr/>
        </p:nvCxnSpPr>
        <p:spPr>
          <a:xfrm flipH="1" flipV="1">
            <a:off x="7253287" y="3403599"/>
            <a:ext cx="1366837" cy="254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125280E-9939-4EE4-AFC9-7CC961A27CEB}"/>
              </a:ext>
            </a:extLst>
          </p:cNvPr>
          <p:cNvCxnSpPr>
            <a:stCxn id="8" idx="1"/>
            <a:endCxn id="5" idx="3"/>
          </p:cNvCxnSpPr>
          <p:nvPr/>
        </p:nvCxnSpPr>
        <p:spPr>
          <a:xfrm flipH="1" flipV="1">
            <a:off x="7253287" y="3403599"/>
            <a:ext cx="1366836" cy="152121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9B34270-7E2A-484C-9BFF-BF85DBC242D1}"/>
              </a:ext>
            </a:extLst>
          </p:cNvPr>
          <p:cNvCxnSpPr/>
          <p:nvPr/>
        </p:nvCxnSpPr>
        <p:spPr>
          <a:xfrm>
            <a:off x="3038475" y="334327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110DBCF-859A-4300-898A-B921C93A74AC}"/>
              </a:ext>
            </a:extLst>
          </p:cNvPr>
          <p:cNvCxnSpPr/>
          <p:nvPr/>
        </p:nvCxnSpPr>
        <p:spPr>
          <a:xfrm>
            <a:off x="3038475" y="3514725"/>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8716CBC-1040-4A63-A752-CF8AC3EA051A}"/>
              </a:ext>
            </a:extLst>
          </p:cNvPr>
          <p:cNvCxnSpPr/>
          <p:nvPr/>
        </p:nvCxnSpPr>
        <p:spPr>
          <a:xfrm>
            <a:off x="3038475" y="3248026"/>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27702A2-6167-4191-87F1-13B6E4483F81}"/>
              </a:ext>
            </a:extLst>
          </p:cNvPr>
          <p:cNvCxnSpPr/>
          <p:nvPr/>
        </p:nvCxnSpPr>
        <p:spPr>
          <a:xfrm>
            <a:off x="3038475" y="3605213"/>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74C22B5-705C-4E67-B603-B853A54EBD5F}"/>
              </a:ext>
            </a:extLst>
          </p:cNvPr>
          <p:cNvCxnSpPr/>
          <p:nvPr/>
        </p:nvCxnSpPr>
        <p:spPr>
          <a:xfrm>
            <a:off x="3038475" y="31623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32403BA-FF72-4EC6-86D9-DFD672299757}"/>
              </a:ext>
            </a:extLst>
          </p:cNvPr>
          <p:cNvCxnSpPr/>
          <p:nvPr/>
        </p:nvCxnSpPr>
        <p:spPr>
          <a:xfrm>
            <a:off x="3038475" y="3690937"/>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8A27F36-B8AD-4A7D-AB86-9E8142810369}"/>
              </a:ext>
            </a:extLst>
          </p:cNvPr>
          <p:cNvCxnSpPr/>
          <p:nvPr/>
        </p:nvCxnSpPr>
        <p:spPr>
          <a:xfrm>
            <a:off x="3038475" y="307657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2A1E308-5FEE-4D32-B36E-A8C4A1122EBC}"/>
              </a:ext>
            </a:extLst>
          </p:cNvPr>
          <p:cNvCxnSpPr/>
          <p:nvPr/>
        </p:nvCxnSpPr>
        <p:spPr>
          <a:xfrm>
            <a:off x="3038475" y="3781424"/>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737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957E-3D45-4B66-8528-3FAF4D85EB88}"/>
              </a:ext>
            </a:extLst>
          </p:cNvPr>
          <p:cNvSpPr>
            <a:spLocks noGrp="1"/>
          </p:cNvSpPr>
          <p:nvPr>
            <p:ph type="title"/>
          </p:nvPr>
        </p:nvSpPr>
        <p:spPr/>
        <p:txBody>
          <a:bodyPr>
            <a:normAutofit fontScale="90000"/>
          </a:bodyPr>
          <a:lstStyle/>
          <a:p>
            <a:r>
              <a:rPr lang="en-US" dirty="0"/>
              <a:t>Multiple Consumer Instances</a:t>
            </a:r>
          </a:p>
        </p:txBody>
      </p:sp>
      <p:sp>
        <p:nvSpPr>
          <p:cNvPr id="3" name="Title 1">
            <a:extLst>
              <a:ext uri="{FF2B5EF4-FFF2-40B4-BE49-F238E27FC236}">
                <a16:creationId xmlns:a16="http://schemas.microsoft.com/office/drawing/2014/main" id="{10F526CD-8B0B-4C24-8B2B-0E87C80F9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13BE3B45-CDB8-4A6B-90FC-D304848408AA}"/>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3273961C-1BCC-49F0-85C5-1BAC68D5EDB1}"/>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F57E39A4-E185-4AE4-BBBA-2C26AB5A6284}"/>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766F96F4-CFDB-448E-A346-2FEB30CD9B93}"/>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32567D8E-ABB7-4300-B3B0-CF3D4746B38E}"/>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64FF77D1-1FDF-4CB2-9FF0-19B32C70D935}"/>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4AAB9BC-975C-4F93-AFAF-0C41361A3396}"/>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12FEB0A5-BB1A-4DE1-AAD7-194E0C00544B}"/>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1954B1F-B2F8-4EE8-96A4-A8F42D7CA71E}"/>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CFA81057-F31E-40E7-A3CB-E175EFF35CD0}"/>
              </a:ext>
            </a:extLst>
          </p:cNvPr>
          <p:cNvSpPr/>
          <p:nvPr/>
        </p:nvSpPr>
        <p:spPr>
          <a:xfrm>
            <a:off x="8620123" y="1422012"/>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4" name="Rectangle: Rounded Corners 13">
            <a:extLst>
              <a:ext uri="{FF2B5EF4-FFF2-40B4-BE49-F238E27FC236}">
                <a16:creationId xmlns:a16="http://schemas.microsoft.com/office/drawing/2014/main" id="{C2B6B45E-BB57-4440-9081-04E0AF549E1B}"/>
              </a:ext>
            </a:extLst>
          </p:cNvPr>
          <p:cNvSpPr/>
          <p:nvPr/>
        </p:nvSpPr>
        <p:spPr>
          <a:xfrm>
            <a:off x="8620123" y="2171929"/>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5" name="Rectangle: Rounded Corners 14">
            <a:extLst>
              <a:ext uri="{FF2B5EF4-FFF2-40B4-BE49-F238E27FC236}">
                <a16:creationId xmlns:a16="http://schemas.microsoft.com/office/drawing/2014/main" id="{3BB44AD3-6CBC-4227-B3C7-77D7E4C9D8EF}"/>
              </a:ext>
            </a:extLst>
          </p:cNvPr>
          <p:cNvSpPr/>
          <p:nvPr/>
        </p:nvSpPr>
        <p:spPr>
          <a:xfrm>
            <a:off x="8620123" y="180038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6" name="Rectangle: Rounded Corners 15">
            <a:extLst>
              <a:ext uri="{FF2B5EF4-FFF2-40B4-BE49-F238E27FC236}">
                <a16:creationId xmlns:a16="http://schemas.microsoft.com/office/drawing/2014/main" id="{FDC3951A-CC82-44B1-AA4E-ABBC35D465EE}"/>
              </a:ext>
            </a:extLst>
          </p:cNvPr>
          <p:cNvSpPr/>
          <p:nvPr/>
        </p:nvSpPr>
        <p:spPr>
          <a:xfrm>
            <a:off x="8620124" y="2917826"/>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7" name="Rectangle: Rounded Corners 16">
            <a:extLst>
              <a:ext uri="{FF2B5EF4-FFF2-40B4-BE49-F238E27FC236}">
                <a16:creationId xmlns:a16="http://schemas.microsoft.com/office/drawing/2014/main" id="{8B1433AC-B16A-4A40-83FD-3B8ECBBD3242}"/>
              </a:ext>
            </a:extLst>
          </p:cNvPr>
          <p:cNvSpPr/>
          <p:nvPr/>
        </p:nvSpPr>
        <p:spPr>
          <a:xfrm>
            <a:off x="8620124" y="3667743"/>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8" name="Rectangle: Rounded Corners 17">
            <a:extLst>
              <a:ext uri="{FF2B5EF4-FFF2-40B4-BE49-F238E27FC236}">
                <a16:creationId xmlns:a16="http://schemas.microsoft.com/office/drawing/2014/main" id="{67DBC724-7552-47E5-8DD9-C6421B1F433F}"/>
              </a:ext>
            </a:extLst>
          </p:cNvPr>
          <p:cNvSpPr/>
          <p:nvPr/>
        </p:nvSpPr>
        <p:spPr>
          <a:xfrm>
            <a:off x="8620124" y="3296200"/>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19" name="Rectangle: Rounded Corners 18">
            <a:extLst>
              <a:ext uri="{FF2B5EF4-FFF2-40B4-BE49-F238E27FC236}">
                <a16:creationId xmlns:a16="http://schemas.microsoft.com/office/drawing/2014/main" id="{79F45DB1-D375-44E6-B472-6786F2B136F1}"/>
              </a:ext>
            </a:extLst>
          </p:cNvPr>
          <p:cNvSpPr/>
          <p:nvPr/>
        </p:nvSpPr>
        <p:spPr>
          <a:xfrm>
            <a:off x="8620123" y="4420474"/>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0" name="Rectangle: Rounded Corners 19">
            <a:extLst>
              <a:ext uri="{FF2B5EF4-FFF2-40B4-BE49-F238E27FC236}">
                <a16:creationId xmlns:a16="http://schemas.microsoft.com/office/drawing/2014/main" id="{2BD2E0CA-F34A-4937-B021-82627B0B528E}"/>
              </a:ext>
            </a:extLst>
          </p:cNvPr>
          <p:cNvSpPr/>
          <p:nvPr/>
        </p:nvSpPr>
        <p:spPr>
          <a:xfrm>
            <a:off x="8620123" y="5170391"/>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sp>
        <p:nvSpPr>
          <p:cNvPr id="21" name="Rectangle: Rounded Corners 20">
            <a:extLst>
              <a:ext uri="{FF2B5EF4-FFF2-40B4-BE49-F238E27FC236}">
                <a16:creationId xmlns:a16="http://schemas.microsoft.com/office/drawing/2014/main" id="{F297BB0F-2207-48D0-A340-AFDDFB17B715}"/>
              </a:ext>
            </a:extLst>
          </p:cNvPr>
          <p:cNvSpPr/>
          <p:nvPr/>
        </p:nvSpPr>
        <p:spPr>
          <a:xfrm>
            <a:off x="8620123" y="4798848"/>
            <a:ext cx="2847975" cy="2655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Event Consumer</a:t>
            </a:r>
          </a:p>
        </p:txBody>
      </p:sp>
      <p:cxnSp>
        <p:nvCxnSpPr>
          <p:cNvPr id="22" name="Straight Arrow Connector 21">
            <a:extLst>
              <a:ext uri="{FF2B5EF4-FFF2-40B4-BE49-F238E27FC236}">
                <a16:creationId xmlns:a16="http://schemas.microsoft.com/office/drawing/2014/main" id="{EF9E8D1D-78D5-4263-83F4-DEE8F325B72C}"/>
              </a:ext>
            </a:extLst>
          </p:cNvPr>
          <p:cNvCxnSpPr>
            <a:stCxn id="13" idx="1"/>
            <a:endCxn id="5" idx="3"/>
          </p:cNvCxnSpPr>
          <p:nvPr/>
        </p:nvCxnSpPr>
        <p:spPr>
          <a:xfrm flipH="1">
            <a:off x="7253287" y="1554811"/>
            <a:ext cx="1366836" cy="1874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3409A901-1A93-44F6-9960-11E34841DBEC}"/>
              </a:ext>
            </a:extLst>
          </p:cNvPr>
          <p:cNvCxnSpPr>
            <a:stCxn id="14" idx="1"/>
            <a:endCxn id="5" idx="3"/>
          </p:cNvCxnSpPr>
          <p:nvPr/>
        </p:nvCxnSpPr>
        <p:spPr>
          <a:xfrm flipH="1">
            <a:off x="7253287" y="2304728"/>
            <a:ext cx="1366836" cy="11242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A9DA117-8EBA-43B0-B0F2-87CFF3DD8377}"/>
              </a:ext>
            </a:extLst>
          </p:cNvPr>
          <p:cNvCxnSpPr>
            <a:stCxn id="16" idx="1"/>
            <a:endCxn id="5" idx="3"/>
          </p:cNvCxnSpPr>
          <p:nvPr/>
        </p:nvCxnSpPr>
        <p:spPr>
          <a:xfrm flipH="1">
            <a:off x="7253287" y="3050625"/>
            <a:ext cx="1366837" cy="3783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444ADD2-183A-411C-98DB-F5846985B7BD}"/>
              </a:ext>
            </a:extLst>
          </p:cNvPr>
          <p:cNvCxnSpPr>
            <a:stCxn id="17" idx="1"/>
            <a:endCxn id="5" idx="3"/>
          </p:cNvCxnSpPr>
          <p:nvPr/>
        </p:nvCxnSpPr>
        <p:spPr>
          <a:xfrm flipH="1" flipV="1">
            <a:off x="7253287" y="3429000"/>
            <a:ext cx="1366837" cy="3715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06EFB2B-E682-49DD-851D-856641B38310}"/>
              </a:ext>
            </a:extLst>
          </p:cNvPr>
          <p:cNvCxnSpPr>
            <a:cxnSpLocks/>
            <a:stCxn id="19" idx="1"/>
            <a:endCxn id="5" idx="3"/>
          </p:cNvCxnSpPr>
          <p:nvPr/>
        </p:nvCxnSpPr>
        <p:spPr>
          <a:xfrm flipH="1" flipV="1">
            <a:off x="7253287" y="3429000"/>
            <a:ext cx="1366836" cy="1124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AC3BE81-8C64-45C1-8996-65C101B7EDC7}"/>
              </a:ext>
            </a:extLst>
          </p:cNvPr>
          <p:cNvCxnSpPr>
            <a:stCxn id="20" idx="1"/>
            <a:endCxn id="5" idx="3"/>
          </p:cNvCxnSpPr>
          <p:nvPr/>
        </p:nvCxnSpPr>
        <p:spPr>
          <a:xfrm flipH="1" flipV="1">
            <a:off x="7253287" y="3429000"/>
            <a:ext cx="1366836" cy="1874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537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par>
                                <p:cTn id="20" presetID="22" presetClass="entr" presetSubtype="1"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par>
                          <p:cTn id="23" fill="hold">
                            <p:stCondLst>
                              <p:cond delay="1000"/>
                            </p:stCondLst>
                            <p:childTnLst>
                              <p:par>
                                <p:cTn id="24" presetID="1" presetClass="exit"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par>
                                <p:cTn id="39" presetID="22" presetClass="entr" presetSubtype="2"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right)">
                                      <p:cBhvr>
                                        <p:cTn id="41" dur="500"/>
                                        <p:tgtEl>
                                          <p:spTgt spid="25"/>
                                        </p:tgtEl>
                                      </p:cBhvr>
                                    </p:animEffect>
                                  </p:childTnLst>
                                </p:cTn>
                              </p:par>
                            </p:childTnLst>
                          </p:cTn>
                        </p:par>
                        <p:par>
                          <p:cTn id="42" fill="hold">
                            <p:stCondLst>
                              <p:cond delay="2000"/>
                            </p:stCondLst>
                            <p:childTnLst>
                              <p:par>
                                <p:cTn id="43" presetID="1" presetClass="exit"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500"/>
                            </p:stCondLst>
                            <p:childTnLst>
                              <p:par>
                                <p:cTn id="55" presetID="22" presetClass="entr" presetSubtype="4"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par>
                                <p:cTn id="58" presetID="22" presetClass="entr" presetSubtype="4"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649A-FEAF-4D52-A0E7-AAA020AC5959}"/>
              </a:ext>
            </a:extLst>
          </p:cNvPr>
          <p:cNvSpPr>
            <a:spLocks noGrp="1"/>
          </p:cNvSpPr>
          <p:nvPr>
            <p:ph type="title"/>
          </p:nvPr>
        </p:nvSpPr>
        <p:spPr/>
        <p:txBody>
          <a:bodyPr>
            <a:normAutofit fontScale="90000"/>
          </a:bodyPr>
          <a:lstStyle/>
          <a:p>
            <a:r>
              <a:rPr lang="en-US" dirty="0"/>
              <a:t>When to use this architecture</a:t>
            </a:r>
          </a:p>
        </p:txBody>
      </p:sp>
      <p:sp>
        <p:nvSpPr>
          <p:cNvPr id="3" name="Title 1">
            <a:extLst>
              <a:ext uri="{FF2B5EF4-FFF2-40B4-BE49-F238E27FC236}">
                <a16:creationId xmlns:a16="http://schemas.microsoft.com/office/drawing/2014/main" id="{A8B8CAA9-812E-4082-9CFC-AE67E3775F88}"/>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sp>
        <p:nvSpPr>
          <p:cNvPr id="4" name="Rectangle: Rounded Corners 3">
            <a:extLst>
              <a:ext uri="{FF2B5EF4-FFF2-40B4-BE49-F238E27FC236}">
                <a16:creationId xmlns:a16="http://schemas.microsoft.com/office/drawing/2014/main" id="{C3F639D9-9F2E-49D6-ADEA-DE8B410465A9}"/>
              </a:ext>
            </a:extLst>
          </p:cNvPr>
          <p:cNvSpPr/>
          <p:nvPr/>
        </p:nvSpPr>
        <p:spPr>
          <a:xfrm>
            <a:off x="6907695"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High Volume/Velocity Data</a:t>
            </a:r>
          </a:p>
        </p:txBody>
      </p:sp>
      <p:sp>
        <p:nvSpPr>
          <p:cNvPr id="5" name="Rectangle: Rounded Corners 4">
            <a:extLst>
              <a:ext uri="{FF2B5EF4-FFF2-40B4-BE49-F238E27FC236}">
                <a16:creationId xmlns:a16="http://schemas.microsoft.com/office/drawing/2014/main" id="{D04BCBFD-22D4-4285-B5B1-7A9BD284F492}"/>
              </a:ext>
            </a:extLst>
          </p:cNvPr>
          <p:cNvSpPr/>
          <p:nvPr/>
        </p:nvSpPr>
        <p:spPr>
          <a:xfrm>
            <a:off x="6811617"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Real-Time Processing</a:t>
            </a:r>
          </a:p>
        </p:txBody>
      </p:sp>
      <p:sp>
        <p:nvSpPr>
          <p:cNvPr id="6" name="Rectangle: Rounded Corners 5">
            <a:extLst>
              <a:ext uri="{FF2B5EF4-FFF2-40B4-BE49-F238E27FC236}">
                <a16:creationId xmlns:a16="http://schemas.microsoft.com/office/drawing/2014/main" id="{867C885B-AA1D-4CB0-B3A6-8069960648C6}"/>
              </a:ext>
            </a:extLst>
          </p:cNvPr>
          <p:cNvSpPr/>
          <p:nvPr/>
        </p:nvSpPr>
        <p:spPr>
          <a:xfrm>
            <a:off x="1345096" y="1798984"/>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Multiple Subsystems</a:t>
            </a:r>
          </a:p>
        </p:txBody>
      </p:sp>
      <p:sp>
        <p:nvSpPr>
          <p:cNvPr id="7" name="Rectangle: Rounded Corners 6">
            <a:extLst>
              <a:ext uri="{FF2B5EF4-FFF2-40B4-BE49-F238E27FC236}">
                <a16:creationId xmlns:a16="http://schemas.microsoft.com/office/drawing/2014/main" id="{0B8A403F-AA9A-4032-952E-3F097A6F3589}"/>
              </a:ext>
            </a:extLst>
          </p:cNvPr>
          <p:cNvSpPr/>
          <p:nvPr/>
        </p:nvSpPr>
        <p:spPr>
          <a:xfrm>
            <a:off x="1345096" y="3796747"/>
            <a:ext cx="4035287" cy="1262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Complex Event Processing</a:t>
            </a:r>
          </a:p>
        </p:txBody>
      </p:sp>
    </p:spTree>
    <p:extLst>
      <p:ext uri="{BB962C8B-B14F-4D97-AF65-F5344CB8AC3E}">
        <p14:creationId xmlns:p14="http://schemas.microsoft.com/office/powerpoint/2010/main" val="25339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7F50F-D304-4DFD-A91E-7FE89AA10233}"/>
              </a:ext>
            </a:extLst>
          </p:cNvPr>
          <p:cNvSpPr>
            <a:spLocks noGrp="1"/>
          </p:cNvSpPr>
          <p:nvPr>
            <p:ph type="title"/>
          </p:nvPr>
        </p:nvSpPr>
        <p:spPr/>
        <p:txBody>
          <a:bodyPr>
            <a:normAutofit fontScale="90000"/>
          </a:bodyPr>
          <a:lstStyle/>
          <a:p>
            <a:r>
              <a:rPr lang="en-US" dirty="0"/>
              <a:t>Benefits</a:t>
            </a:r>
          </a:p>
        </p:txBody>
      </p:sp>
      <p:sp>
        <p:nvSpPr>
          <p:cNvPr id="3" name="Title 1">
            <a:extLst>
              <a:ext uri="{FF2B5EF4-FFF2-40B4-BE49-F238E27FC236}">
                <a16:creationId xmlns:a16="http://schemas.microsoft.com/office/drawing/2014/main" id="{B2AC4BAF-D769-4A67-A7E1-3112958E748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ECE9B25E-1645-4740-A910-D4CED5A0C887}"/>
              </a:ext>
            </a:extLst>
          </p:cNvPr>
          <p:cNvGrpSpPr/>
          <p:nvPr/>
        </p:nvGrpSpPr>
        <p:grpSpPr>
          <a:xfrm>
            <a:off x="409904" y="1465976"/>
            <a:ext cx="3512673" cy="2286220"/>
            <a:chOff x="409904" y="1465976"/>
            <a:chExt cx="3512673" cy="2286220"/>
          </a:xfrm>
        </p:grpSpPr>
        <p:sp>
          <p:nvSpPr>
            <p:cNvPr id="5" name="Rectangle 4">
              <a:extLst>
                <a:ext uri="{FF2B5EF4-FFF2-40B4-BE49-F238E27FC236}">
                  <a16:creationId xmlns:a16="http://schemas.microsoft.com/office/drawing/2014/main" id="{DFE3EC05-99B2-4355-88F2-968ECA9E41C4}"/>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Decoupling</a:t>
              </a:r>
            </a:p>
          </p:txBody>
        </p:sp>
        <p:pic>
          <p:nvPicPr>
            <p:cNvPr id="6" name="Picture 5">
              <a:extLst>
                <a:ext uri="{FF2B5EF4-FFF2-40B4-BE49-F238E27FC236}">
                  <a16:creationId xmlns:a16="http://schemas.microsoft.com/office/drawing/2014/main" id="{932732BB-C0FC-4516-8CCF-9BC0DEC97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5" y="1834277"/>
              <a:ext cx="3512672" cy="1917919"/>
            </a:xfrm>
            <a:prstGeom prst="rect">
              <a:avLst/>
            </a:prstGeom>
          </p:spPr>
        </p:pic>
      </p:grpSp>
      <p:grpSp>
        <p:nvGrpSpPr>
          <p:cNvPr id="7" name="Group 6">
            <a:extLst>
              <a:ext uri="{FF2B5EF4-FFF2-40B4-BE49-F238E27FC236}">
                <a16:creationId xmlns:a16="http://schemas.microsoft.com/office/drawing/2014/main" id="{FC3D048A-C090-4EEC-9B92-570080832B47}"/>
              </a:ext>
            </a:extLst>
          </p:cNvPr>
          <p:cNvGrpSpPr/>
          <p:nvPr/>
        </p:nvGrpSpPr>
        <p:grpSpPr>
          <a:xfrm>
            <a:off x="4351326" y="1465975"/>
            <a:ext cx="3504898" cy="2286221"/>
            <a:chOff x="4351326" y="1465975"/>
            <a:chExt cx="3504898" cy="2286221"/>
          </a:xfrm>
        </p:grpSpPr>
        <p:pic>
          <p:nvPicPr>
            <p:cNvPr id="8" name="Picture 7">
              <a:extLst>
                <a:ext uri="{FF2B5EF4-FFF2-40B4-BE49-F238E27FC236}">
                  <a16:creationId xmlns:a16="http://schemas.microsoft.com/office/drawing/2014/main" id="{E890B7ED-EBDC-4092-8C54-36890536D1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9101" y="1834277"/>
              <a:ext cx="3497123" cy="1917919"/>
            </a:xfrm>
            <a:prstGeom prst="rect">
              <a:avLst/>
            </a:prstGeom>
          </p:spPr>
        </p:pic>
        <p:sp>
          <p:nvSpPr>
            <p:cNvPr id="9" name="Rectangle 8">
              <a:extLst>
                <a:ext uri="{FF2B5EF4-FFF2-40B4-BE49-F238E27FC236}">
                  <a16:creationId xmlns:a16="http://schemas.microsoft.com/office/drawing/2014/main" id="{DA18CFB8-0B54-47E5-8C29-2B45150996C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Encapsulation</a:t>
              </a:r>
            </a:p>
          </p:txBody>
        </p:sp>
      </p:grpSp>
      <p:grpSp>
        <p:nvGrpSpPr>
          <p:cNvPr id="10" name="Group 9">
            <a:extLst>
              <a:ext uri="{FF2B5EF4-FFF2-40B4-BE49-F238E27FC236}">
                <a16:creationId xmlns:a16="http://schemas.microsoft.com/office/drawing/2014/main" id="{B0D0305D-E8C9-4DB7-9417-A03993E1A0A1}"/>
              </a:ext>
            </a:extLst>
          </p:cNvPr>
          <p:cNvGrpSpPr/>
          <p:nvPr/>
        </p:nvGrpSpPr>
        <p:grpSpPr>
          <a:xfrm>
            <a:off x="8292748" y="1465974"/>
            <a:ext cx="3504898" cy="2286222"/>
            <a:chOff x="8292748" y="1465974"/>
            <a:chExt cx="3504898" cy="2286222"/>
          </a:xfrm>
        </p:grpSpPr>
        <p:pic>
          <p:nvPicPr>
            <p:cNvPr id="11" name="Picture 10">
              <a:extLst>
                <a:ext uri="{FF2B5EF4-FFF2-40B4-BE49-F238E27FC236}">
                  <a16:creationId xmlns:a16="http://schemas.microsoft.com/office/drawing/2014/main" id="{C9FD2684-D99E-4BB9-B869-6722D8974B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00523" y="1834277"/>
              <a:ext cx="3481572" cy="1917919"/>
            </a:xfrm>
            <a:prstGeom prst="rect">
              <a:avLst/>
            </a:prstGeom>
          </p:spPr>
        </p:pic>
        <p:sp>
          <p:nvSpPr>
            <p:cNvPr id="12" name="Rectangle 11">
              <a:extLst>
                <a:ext uri="{FF2B5EF4-FFF2-40B4-BE49-F238E27FC236}">
                  <a16:creationId xmlns:a16="http://schemas.microsoft.com/office/drawing/2014/main" id="{E57D3432-4E05-4D9A-B47D-6921D13E849A}"/>
                </a:ext>
              </a:extLst>
            </p:cNvPr>
            <p:cNvSpPr/>
            <p:nvPr/>
          </p:nvSpPr>
          <p:spPr>
            <a:xfrm>
              <a:off x="8292748" y="1465974"/>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Responsive</a:t>
              </a:r>
            </a:p>
          </p:txBody>
        </p:sp>
      </p:grpSp>
      <p:grpSp>
        <p:nvGrpSpPr>
          <p:cNvPr id="13" name="Group 12">
            <a:extLst>
              <a:ext uri="{FF2B5EF4-FFF2-40B4-BE49-F238E27FC236}">
                <a16:creationId xmlns:a16="http://schemas.microsoft.com/office/drawing/2014/main" id="{9D70472E-79F1-4230-B936-A383BD3B6AC8}"/>
              </a:ext>
            </a:extLst>
          </p:cNvPr>
          <p:cNvGrpSpPr/>
          <p:nvPr/>
        </p:nvGrpSpPr>
        <p:grpSpPr>
          <a:xfrm>
            <a:off x="2347691" y="3898148"/>
            <a:ext cx="3512672" cy="2286221"/>
            <a:chOff x="2347691" y="3898148"/>
            <a:chExt cx="3512672" cy="2286221"/>
          </a:xfrm>
        </p:grpSpPr>
        <p:pic>
          <p:nvPicPr>
            <p:cNvPr id="14" name="Picture 13">
              <a:extLst>
                <a:ext uri="{FF2B5EF4-FFF2-40B4-BE49-F238E27FC236}">
                  <a16:creationId xmlns:a16="http://schemas.microsoft.com/office/drawing/2014/main" id="{46A4BC77-3A69-4C7B-9E5B-5DF85B9757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5" name="Rectangle 14">
              <a:extLst>
                <a:ext uri="{FF2B5EF4-FFF2-40B4-BE49-F238E27FC236}">
                  <a16:creationId xmlns:a16="http://schemas.microsoft.com/office/drawing/2014/main" id="{2F5D7D97-9382-4787-88C3-5DD77C7437A8}"/>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Scalable/Distributed</a:t>
              </a:r>
            </a:p>
          </p:txBody>
        </p:sp>
      </p:grpSp>
      <p:grpSp>
        <p:nvGrpSpPr>
          <p:cNvPr id="16" name="Group 15">
            <a:extLst>
              <a:ext uri="{FF2B5EF4-FFF2-40B4-BE49-F238E27FC236}">
                <a16:creationId xmlns:a16="http://schemas.microsoft.com/office/drawing/2014/main" id="{F9C71BD8-7FC9-4401-857B-457108DB104B}"/>
              </a:ext>
            </a:extLst>
          </p:cNvPr>
          <p:cNvGrpSpPr/>
          <p:nvPr/>
        </p:nvGrpSpPr>
        <p:grpSpPr>
          <a:xfrm>
            <a:off x="6520863" y="3898148"/>
            <a:ext cx="3504898" cy="2286220"/>
            <a:chOff x="6520863" y="3898148"/>
            <a:chExt cx="3504898" cy="2286220"/>
          </a:xfrm>
        </p:grpSpPr>
        <p:pic>
          <p:nvPicPr>
            <p:cNvPr id="17" name="Picture 16">
              <a:extLst>
                <a:ext uri="{FF2B5EF4-FFF2-40B4-BE49-F238E27FC236}">
                  <a16:creationId xmlns:a16="http://schemas.microsoft.com/office/drawing/2014/main" id="{BBA0D79E-BAD3-4F90-AC51-2C79691D028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0863" y="4266449"/>
              <a:ext cx="3504898" cy="1917919"/>
            </a:xfrm>
            <a:prstGeom prst="rect">
              <a:avLst/>
            </a:prstGeom>
          </p:spPr>
        </p:pic>
        <p:sp>
          <p:nvSpPr>
            <p:cNvPr id="18" name="Rectangle 17">
              <a:extLst>
                <a:ext uri="{FF2B5EF4-FFF2-40B4-BE49-F238E27FC236}">
                  <a16:creationId xmlns:a16="http://schemas.microsoft.com/office/drawing/2014/main" id="{74F8CBBB-DC42-4BEF-BF04-BEFD0B648B95}"/>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Independence</a:t>
              </a:r>
            </a:p>
          </p:txBody>
        </p:sp>
      </p:grpSp>
    </p:spTree>
    <p:extLst>
      <p:ext uri="{BB962C8B-B14F-4D97-AF65-F5344CB8AC3E}">
        <p14:creationId xmlns:p14="http://schemas.microsoft.com/office/powerpoint/2010/main" val="118507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77B3-9191-4180-90EA-ED0E8A8350CF}"/>
              </a:ext>
            </a:extLst>
          </p:cNvPr>
          <p:cNvSpPr>
            <a:spLocks noGrp="1"/>
          </p:cNvSpPr>
          <p:nvPr>
            <p:ph type="title"/>
          </p:nvPr>
        </p:nvSpPr>
        <p:spPr/>
        <p:txBody>
          <a:bodyPr>
            <a:normAutofit fontScale="90000"/>
          </a:bodyPr>
          <a:lstStyle/>
          <a:p>
            <a:r>
              <a:rPr lang="en-US" dirty="0"/>
              <a:t>Drawbacks</a:t>
            </a:r>
          </a:p>
        </p:txBody>
      </p:sp>
      <p:sp>
        <p:nvSpPr>
          <p:cNvPr id="3" name="Title 1">
            <a:extLst>
              <a:ext uri="{FF2B5EF4-FFF2-40B4-BE49-F238E27FC236}">
                <a16:creationId xmlns:a16="http://schemas.microsoft.com/office/drawing/2014/main" id="{A821E1BC-7A48-4EFB-9096-A2EDF46C815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C9F541D2-8994-4CCA-987A-EB15D40D8911}"/>
              </a:ext>
            </a:extLst>
          </p:cNvPr>
          <p:cNvGrpSpPr/>
          <p:nvPr/>
        </p:nvGrpSpPr>
        <p:grpSpPr>
          <a:xfrm>
            <a:off x="2347690" y="1465976"/>
            <a:ext cx="3504898" cy="2286220"/>
            <a:chOff x="409904" y="1465976"/>
            <a:chExt cx="3504898" cy="2286220"/>
          </a:xfrm>
        </p:grpSpPr>
        <p:sp>
          <p:nvSpPr>
            <p:cNvPr id="5" name="Rectangle 4">
              <a:extLst>
                <a:ext uri="{FF2B5EF4-FFF2-40B4-BE49-F238E27FC236}">
                  <a16:creationId xmlns:a16="http://schemas.microsoft.com/office/drawing/2014/main" id="{074C96B6-BF5B-4438-BCC4-9979D18DF720}"/>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Steep Learning Curve</a:t>
              </a:r>
            </a:p>
          </p:txBody>
        </p:sp>
        <p:pic>
          <p:nvPicPr>
            <p:cNvPr id="6" name="Picture 5">
              <a:extLst>
                <a:ext uri="{FF2B5EF4-FFF2-40B4-BE49-F238E27FC236}">
                  <a16:creationId xmlns:a16="http://schemas.microsoft.com/office/drawing/2014/main" id="{B04F3415-86DB-4871-ADCA-A6DE6C9650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7679" y="1834277"/>
              <a:ext cx="3497123" cy="1917919"/>
            </a:xfrm>
            <a:prstGeom prst="rect">
              <a:avLst/>
            </a:prstGeom>
          </p:spPr>
        </p:pic>
      </p:grpSp>
      <p:grpSp>
        <p:nvGrpSpPr>
          <p:cNvPr id="7" name="Group 6">
            <a:extLst>
              <a:ext uri="{FF2B5EF4-FFF2-40B4-BE49-F238E27FC236}">
                <a16:creationId xmlns:a16="http://schemas.microsoft.com/office/drawing/2014/main" id="{DA75E32A-7B72-46FC-AD65-CD2E76E10437}"/>
              </a:ext>
            </a:extLst>
          </p:cNvPr>
          <p:cNvGrpSpPr/>
          <p:nvPr/>
        </p:nvGrpSpPr>
        <p:grpSpPr>
          <a:xfrm>
            <a:off x="6516976" y="1465975"/>
            <a:ext cx="3504898" cy="2286221"/>
            <a:chOff x="4351326" y="1465975"/>
            <a:chExt cx="3504898" cy="2286221"/>
          </a:xfrm>
        </p:grpSpPr>
        <p:pic>
          <p:nvPicPr>
            <p:cNvPr id="8" name="Picture 7">
              <a:extLst>
                <a:ext uri="{FF2B5EF4-FFF2-40B4-BE49-F238E27FC236}">
                  <a16:creationId xmlns:a16="http://schemas.microsoft.com/office/drawing/2014/main" id="{677BFC25-7E85-456F-BAC2-D377EA9CFC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9102" y="1834277"/>
              <a:ext cx="3497122" cy="1917919"/>
            </a:xfrm>
            <a:prstGeom prst="rect">
              <a:avLst/>
            </a:prstGeom>
          </p:spPr>
        </p:pic>
        <p:sp>
          <p:nvSpPr>
            <p:cNvPr id="9" name="Rectangle 8">
              <a:extLst>
                <a:ext uri="{FF2B5EF4-FFF2-40B4-BE49-F238E27FC236}">
                  <a16:creationId xmlns:a16="http://schemas.microsoft.com/office/drawing/2014/main" id="{8FD85525-556A-4571-B273-6471E70D11F3}"/>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Complexity</a:t>
              </a:r>
            </a:p>
          </p:txBody>
        </p:sp>
      </p:grpSp>
      <p:grpSp>
        <p:nvGrpSpPr>
          <p:cNvPr id="10" name="Group 9">
            <a:extLst>
              <a:ext uri="{FF2B5EF4-FFF2-40B4-BE49-F238E27FC236}">
                <a16:creationId xmlns:a16="http://schemas.microsoft.com/office/drawing/2014/main" id="{4466C72B-2A78-4567-9C63-6A952B46FA99}"/>
              </a:ext>
            </a:extLst>
          </p:cNvPr>
          <p:cNvGrpSpPr/>
          <p:nvPr/>
        </p:nvGrpSpPr>
        <p:grpSpPr>
          <a:xfrm>
            <a:off x="2347691" y="3898148"/>
            <a:ext cx="3512672" cy="2286221"/>
            <a:chOff x="2347691" y="3898148"/>
            <a:chExt cx="3512672" cy="2286221"/>
          </a:xfrm>
        </p:grpSpPr>
        <p:pic>
          <p:nvPicPr>
            <p:cNvPr id="11" name="Picture 10">
              <a:extLst>
                <a:ext uri="{FF2B5EF4-FFF2-40B4-BE49-F238E27FC236}">
                  <a16:creationId xmlns:a16="http://schemas.microsoft.com/office/drawing/2014/main" id="{5FD9F54F-E9D3-47D5-B556-38F126A5A8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47691" y="4266450"/>
              <a:ext cx="3512672" cy="1917919"/>
            </a:xfrm>
            <a:prstGeom prst="rect">
              <a:avLst/>
            </a:prstGeom>
          </p:spPr>
        </p:pic>
        <p:sp>
          <p:nvSpPr>
            <p:cNvPr id="12" name="Rectangle 11">
              <a:extLst>
                <a:ext uri="{FF2B5EF4-FFF2-40B4-BE49-F238E27FC236}">
                  <a16:creationId xmlns:a16="http://schemas.microsoft.com/office/drawing/2014/main" id="{D9C135C8-9180-419E-8D5B-05EFB18B07AC}"/>
                </a:ext>
              </a:extLst>
            </p:cNvPr>
            <p:cNvSpPr/>
            <p:nvPr/>
          </p:nvSpPr>
          <p:spPr>
            <a:xfrm>
              <a:off x="2355465"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 of </a:t>
              </a:r>
              <a:r>
                <a:rPr lang="en-US" dirty="0" err="1"/>
                <a:t>Transactionality</a:t>
              </a:r>
              <a:endParaRPr lang="en-US" dirty="0"/>
            </a:p>
          </p:txBody>
        </p:sp>
      </p:grpSp>
      <p:grpSp>
        <p:nvGrpSpPr>
          <p:cNvPr id="13" name="Group 12">
            <a:extLst>
              <a:ext uri="{FF2B5EF4-FFF2-40B4-BE49-F238E27FC236}">
                <a16:creationId xmlns:a16="http://schemas.microsoft.com/office/drawing/2014/main" id="{416A47D6-FDE5-4E0D-9A89-EE9125AE5C71}"/>
              </a:ext>
            </a:extLst>
          </p:cNvPr>
          <p:cNvGrpSpPr/>
          <p:nvPr/>
        </p:nvGrpSpPr>
        <p:grpSpPr>
          <a:xfrm>
            <a:off x="6520863" y="3898148"/>
            <a:ext cx="3504898" cy="2286220"/>
            <a:chOff x="6520863" y="3898148"/>
            <a:chExt cx="3504898" cy="2286220"/>
          </a:xfrm>
        </p:grpSpPr>
        <p:pic>
          <p:nvPicPr>
            <p:cNvPr id="14" name="Picture 13">
              <a:extLst>
                <a:ext uri="{FF2B5EF4-FFF2-40B4-BE49-F238E27FC236}">
                  <a16:creationId xmlns:a16="http://schemas.microsoft.com/office/drawing/2014/main" id="{0FA7EDF9-E46D-4685-AA2C-4A1A34D888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67090" y="4266449"/>
              <a:ext cx="3454783" cy="1917919"/>
            </a:xfrm>
            <a:prstGeom prst="rect">
              <a:avLst/>
            </a:prstGeom>
          </p:spPr>
        </p:pic>
        <p:sp>
          <p:nvSpPr>
            <p:cNvPr id="15" name="Rectangle 14">
              <a:extLst>
                <a:ext uri="{FF2B5EF4-FFF2-40B4-BE49-F238E27FC236}">
                  <a16:creationId xmlns:a16="http://schemas.microsoft.com/office/drawing/2014/main" id="{D7F5C4BD-F455-4B8D-AF88-1843A7DC4871}"/>
                </a:ext>
              </a:extLst>
            </p:cNvPr>
            <p:cNvSpPr/>
            <p:nvPr/>
          </p:nvSpPr>
          <p:spPr>
            <a:xfrm>
              <a:off x="6520863" y="3898148"/>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Lineage</a:t>
              </a:r>
            </a:p>
          </p:txBody>
        </p:sp>
      </p:grpSp>
    </p:spTree>
    <p:extLst>
      <p:ext uri="{BB962C8B-B14F-4D97-AF65-F5344CB8AC3E}">
        <p14:creationId xmlns:p14="http://schemas.microsoft.com/office/powerpoint/2010/main" val="209152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2F4C-B7E6-48B0-893F-EA451A173671}"/>
              </a:ext>
            </a:extLst>
          </p:cNvPr>
          <p:cNvSpPr>
            <a:spLocks noGrp="1"/>
          </p:cNvSpPr>
          <p:nvPr>
            <p:ph type="title"/>
          </p:nvPr>
        </p:nvSpPr>
        <p:spPr/>
        <p:txBody>
          <a:bodyPr>
            <a:normAutofit fontScale="90000"/>
          </a:bodyPr>
          <a:lstStyle/>
          <a:p>
            <a:r>
              <a:rPr lang="en-US" dirty="0"/>
              <a:t>Limitations</a:t>
            </a:r>
          </a:p>
        </p:txBody>
      </p:sp>
      <p:sp>
        <p:nvSpPr>
          <p:cNvPr id="3" name="Title 1">
            <a:extLst>
              <a:ext uri="{FF2B5EF4-FFF2-40B4-BE49-F238E27FC236}">
                <a16:creationId xmlns:a16="http://schemas.microsoft.com/office/drawing/2014/main" id="{1C21AD98-86C6-4340-B1BB-C691E1E6DB13}"/>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Event-Driven Architecture</a:t>
            </a:r>
          </a:p>
        </p:txBody>
      </p:sp>
      <p:grpSp>
        <p:nvGrpSpPr>
          <p:cNvPr id="4" name="Group 3">
            <a:extLst>
              <a:ext uri="{FF2B5EF4-FFF2-40B4-BE49-F238E27FC236}">
                <a16:creationId xmlns:a16="http://schemas.microsoft.com/office/drawing/2014/main" id="{382EDBEA-1239-4577-8916-268008952872}"/>
              </a:ext>
            </a:extLst>
          </p:cNvPr>
          <p:cNvGrpSpPr/>
          <p:nvPr/>
        </p:nvGrpSpPr>
        <p:grpSpPr>
          <a:xfrm>
            <a:off x="960325" y="2609086"/>
            <a:ext cx="3504898" cy="2286220"/>
            <a:chOff x="409904" y="1465976"/>
            <a:chExt cx="3504898" cy="2286220"/>
          </a:xfrm>
        </p:grpSpPr>
        <p:sp>
          <p:nvSpPr>
            <p:cNvPr id="5" name="Rectangle 4">
              <a:extLst>
                <a:ext uri="{FF2B5EF4-FFF2-40B4-BE49-F238E27FC236}">
                  <a16:creationId xmlns:a16="http://schemas.microsoft.com/office/drawing/2014/main" id="{B02B2630-B3DD-4184-AB3C-7A6BC716FD23}"/>
                </a:ext>
              </a:extLst>
            </p:cNvPr>
            <p:cNvSpPr/>
            <p:nvPr/>
          </p:nvSpPr>
          <p:spPr>
            <a:xfrm>
              <a:off x="409904" y="1465976"/>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Guaranteed Delivery</a:t>
              </a:r>
            </a:p>
          </p:txBody>
        </p:sp>
        <p:pic>
          <p:nvPicPr>
            <p:cNvPr id="6" name="Picture 5">
              <a:extLst>
                <a:ext uri="{FF2B5EF4-FFF2-40B4-BE49-F238E27FC236}">
                  <a16:creationId xmlns:a16="http://schemas.microsoft.com/office/drawing/2014/main" id="{BD285F7D-C7C0-4036-A273-258FBA9611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7251" y="1834277"/>
              <a:ext cx="1957979" cy="1917919"/>
            </a:xfrm>
            <a:prstGeom prst="rect">
              <a:avLst/>
            </a:prstGeom>
          </p:spPr>
        </p:pic>
      </p:grpSp>
      <p:grpSp>
        <p:nvGrpSpPr>
          <p:cNvPr id="7" name="Group 6">
            <a:extLst>
              <a:ext uri="{FF2B5EF4-FFF2-40B4-BE49-F238E27FC236}">
                <a16:creationId xmlns:a16="http://schemas.microsoft.com/office/drawing/2014/main" id="{66164BCC-B020-4FD1-961F-A940974F43BE}"/>
              </a:ext>
            </a:extLst>
          </p:cNvPr>
          <p:cNvGrpSpPr/>
          <p:nvPr/>
        </p:nvGrpSpPr>
        <p:grpSpPr>
          <a:xfrm>
            <a:off x="7210659" y="2609085"/>
            <a:ext cx="3504898" cy="2286221"/>
            <a:chOff x="4351326" y="1465975"/>
            <a:chExt cx="3504898" cy="2286221"/>
          </a:xfrm>
        </p:grpSpPr>
        <p:pic>
          <p:nvPicPr>
            <p:cNvPr id="8" name="Picture 7">
              <a:extLst>
                <a:ext uri="{FF2B5EF4-FFF2-40B4-BE49-F238E27FC236}">
                  <a16:creationId xmlns:a16="http://schemas.microsoft.com/office/drawing/2014/main" id="{6659306E-9A36-4D66-9CF5-6FE1444E2C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326" y="1834277"/>
              <a:ext cx="3504898" cy="1917919"/>
            </a:xfrm>
            <a:prstGeom prst="rect">
              <a:avLst/>
            </a:prstGeom>
          </p:spPr>
        </p:pic>
        <p:sp>
          <p:nvSpPr>
            <p:cNvPr id="9" name="Rectangle 8">
              <a:extLst>
                <a:ext uri="{FF2B5EF4-FFF2-40B4-BE49-F238E27FC236}">
                  <a16:creationId xmlns:a16="http://schemas.microsoft.com/office/drawing/2014/main" id="{2C66A3D6-E2F6-48A3-AC4E-DCD300EB0954}"/>
                </a:ext>
              </a:extLst>
            </p:cNvPr>
            <p:cNvSpPr/>
            <p:nvPr/>
          </p:nvSpPr>
          <p:spPr>
            <a:xfrm>
              <a:off x="4351326" y="1465975"/>
              <a:ext cx="3504898" cy="3683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Sequencing</a:t>
              </a:r>
            </a:p>
          </p:txBody>
        </p:sp>
      </p:grpSp>
    </p:spTree>
    <p:extLst>
      <p:ext uri="{BB962C8B-B14F-4D97-AF65-F5344CB8AC3E}">
        <p14:creationId xmlns:p14="http://schemas.microsoft.com/office/powerpoint/2010/main" val="40359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9984-E486-47A3-9792-04E22A604A52}"/>
              </a:ext>
            </a:extLst>
          </p:cNvPr>
          <p:cNvSpPr>
            <a:spLocks noGrp="1"/>
          </p:cNvSpPr>
          <p:nvPr>
            <p:ph type="title"/>
          </p:nvPr>
        </p:nvSpPr>
        <p:spPr/>
        <p:txBody>
          <a:bodyPr/>
          <a:lstStyle/>
          <a:p>
            <a:r>
              <a:rPr lang="en-US" dirty="0"/>
              <a:t>Implementation Options</a:t>
            </a:r>
          </a:p>
        </p:txBody>
      </p:sp>
      <p:sp>
        <p:nvSpPr>
          <p:cNvPr id="3" name="Text Placeholder 2">
            <a:extLst>
              <a:ext uri="{FF2B5EF4-FFF2-40B4-BE49-F238E27FC236}">
                <a16:creationId xmlns:a16="http://schemas.microsoft.com/office/drawing/2014/main" id="{B15DA869-B4F2-4E21-8EF8-42ED5FFE71D2}"/>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1644445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41A3-B530-4658-A291-36B7014566EC}"/>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8DF66EAE-E2AC-4676-A64C-BF154156A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 y="1506942"/>
            <a:ext cx="1164057" cy="939646"/>
          </a:xfrm>
          <a:prstGeom prst="rect">
            <a:avLst/>
          </a:prstGeom>
        </p:spPr>
      </p:pic>
      <p:pic>
        <p:nvPicPr>
          <p:cNvPr id="4" name="Picture 3">
            <a:extLst>
              <a:ext uri="{FF2B5EF4-FFF2-40B4-BE49-F238E27FC236}">
                <a16:creationId xmlns:a16="http://schemas.microsoft.com/office/drawing/2014/main" id="{23BE53B5-AD69-404C-8415-8C7634D82B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4718" y="1463424"/>
            <a:ext cx="1164057" cy="1158086"/>
          </a:xfrm>
          <a:prstGeom prst="rect">
            <a:avLst/>
          </a:prstGeom>
        </p:spPr>
      </p:pic>
      <p:pic>
        <p:nvPicPr>
          <p:cNvPr id="5" name="Picture 4">
            <a:extLst>
              <a:ext uri="{FF2B5EF4-FFF2-40B4-BE49-F238E27FC236}">
                <a16:creationId xmlns:a16="http://schemas.microsoft.com/office/drawing/2014/main" id="{471CB085-E621-47D5-80CA-457637045C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11073" y="1672246"/>
            <a:ext cx="1297901" cy="740442"/>
          </a:xfrm>
          <a:prstGeom prst="rect">
            <a:avLst/>
          </a:prstGeom>
        </p:spPr>
      </p:pic>
      <p:pic>
        <p:nvPicPr>
          <p:cNvPr id="6" name="Picture 5">
            <a:extLst>
              <a:ext uri="{FF2B5EF4-FFF2-40B4-BE49-F238E27FC236}">
                <a16:creationId xmlns:a16="http://schemas.microsoft.com/office/drawing/2014/main" id="{8295CC0F-6F65-43A4-BA59-ADEA148BEF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2679" y="1706146"/>
            <a:ext cx="1297901" cy="740442"/>
          </a:xfrm>
          <a:prstGeom prst="rect">
            <a:avLst/>
          </a:prstGeom>
        </p:spPr>
      </p:pic>
      <p:pic>
        <p:nvPicPr>
          <p:cNvPr id="7" name="Picture 6">
            <a:extLst>
              <a:ext uri="{FF2B5EF4-FFF2-40B4-BE49-F238E27FC236}">
                <a16:creationId xmlns:a16="http://schemas.microsoft.com/office/drawing/2014/main" id="{0528760A-9DB4-4F57-8344-4C11DA4D7A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95964" y="1422156"/>
            <a:ext cx="1297901" cy="1236037"/>
          </a:xfrm>
          <a:prstGeom prst="rect">
            <a:avLst/>
          </a:prstGeom>
        </p:spPr>
      </p:pic>
      <p:pic>
        <p:nvPicPr>
          <p:cNvPr id="8" name="Picture 7">
            <a:extLst>
              <a:ext uri="{FF2B5EF4-FFF2-40B4-BE49-F238E27FC236}">
                <a16:creationId xmlns:a16="http://schemas.microsoft.com/office/drawing/2014/main" id="{49134FB9-9DCB-4FF1-8174-8ABCC3D6CD3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07597" y="1672246"/>
            <a:ext cx="1873258" cy="735887"/>
          </a:xfrm>
          <a:prstGeom prst="rect">
            <a:avLst/>
          </a:prstGeom>
        </p:spPr>
      </p:pic>
      <p:pic>
        <p:nvPicPr>
          <p:cNvPr id="9" name="Picture 8">
            <a:extLst>
              <a:ext uri="{FF2B5EF4-FFF2-40B4-BE49-F238E27FC236}">
                <a16:creationId xmlns:a16="http://schemas.microsoft.com/office/drawing/2014/main" id="{FE4B635C-1821-4D1B-9D37-49A38076A3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28238" y="1358746"/>
            <a:ext cx="1297901" cy="1236037"/>
          </a:xfrm>
          <a:prstGeom prst="rect">
            <a:avLst/>
          </a:prstGeom>
        </p:spPr>
      </p:pic>
      <p:pic>
        <p:nvPicPr>
          <p:cNvPr id="10" name="Picture 9">
            <a:extLst>
              <a:ext uri="{FF2B5EF4-FFF2-40B4-BE49-F238E27FC236}">
                <a16:creationId xmlns:a16="http://schemas.microsoft.com/office/drawing/2014/main" id="{406F01B6-0C0F-410D-BBF4-F284BFD70B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78363" y="3081319"/>
            <a:ext cx="1164057" cy="1108573"/>
          </a:xfrm>
          <a:prstGeom prst="rect">
            <a:avLst/>
          </a:prstGeom>
        </p:spPr>
      </p:pic>
      <p:pic>
        <p:nvPicPr>
          <p:cNvPr id="11" name="Picture 10">
            <a:extLst>
              <a:ext uri="{FF2B5EF4-FFF2-40B4-BE49-F238E27FC236}">
                <a16:creationId xmlns:a16="http://schemas.microsoft.com/office/drawing/2014/main" id="{9B22938B-DF5D-4E1A-8C50-BA66EA5FE6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686563" y="3437709"/>
            <a:ext cx="1672505" cy="368599"/>
          </a:xfrm>
          <a:prstGeom prst="rect">
            <a:avLst/>
          </a:prstGeom>
        </p:spPr>
      </p:pic>
      <p:pic>
        <p:nvPicPr>
          <p:cNvPr id="12" name="Picture 11">
            <a:extLst>
              <a:ext uri="{FF2B5EF4-FFF2-40B4-BE49-F238E27FC236}">
                <a16:creationId xmlns:a16="http://schemas.microsoft.com/office/drawing/2014/main" id="{5C01D185-EDB5-458E-9A45-38495999C3B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359068" y="2970720"/>
            <a:ext cx="1355872" cy="1291245"/>
          </a:xfrm>
          <a:prstGeom prst="rect">
            <a:avLst/>
          </a:prstGeom>
        </p:spPr>
      </p:pic>
      <p:pic>
        <p:nvPicPr>
          <p:cNvPr id="13" name="Picture 12">
            <a:extLst>
              <a:ext uri="{FF2B5EF4-FFF2-40B4-BE49-F238E27FC236}">
                <a16:creationId xmlns:a16="http://schemas.microsoft.com/office/drawing/2014/main" id="{41FCF180-131C-4DEC-933C-BE6D06A3F4F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66082" y="3453848"/>
            <a:ext cx="1599627" cy="324988"/>
          </a:xfrm>
          <a:prstGeom prst="rect">
            <a:avLst/>
          </a:prstGeom>
        </p:spPr>
      </p:pic>
      <p:pic>
        <p:nvPicPr>
          <p:cNvPr id="14" name="Picture 13">
            <a:extLst>
              <a:ext uri="{FF2B5EF4-FFF2-40B4-BE49-F238E27FC236}">
                <a16:creationId xmlns:a16="http://schemas.microsoft.com/office/drawing/2014/main" id="{75A78A7C-FC7D-43D1-9243-978D0B5AFB5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681759" y="3066307"/>
            <a:ext cx="1126309" cy="1072624"/>
          </a:xfrm>
          <a:prstGeom prst="rect">
            <a:avLst/>
          </a:prstGeom>
        </p:spPr>
      </p:pic>
      <p:pic>
        <p:nvPicPr>
          <p:cNvPr id="15" name="Picture 14">
            <a:extLst>
              <a:ext uri="{FF2B5EF4-FFF2-40B4-BE49-F238E27FC236}">
                <a16:creationId xmlns:a16="http://schemas.microsoft.com/office/drawing/2014/main" id="{4253A341-D0D4-4D94-B7E9-E2A523CF944F}"/>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222895" y="3122740"/>
            <a:ext cx="1442661" cy="1079490"/>
          </a:xfrm>
          <a:prstGeom prst="rect">
            <a:avLst/>
          </a:prstGeom>
        </p:spPr>
      </p:pic>
      <p:pic>
        <p:nvPicPr>
          <p:cNvPr id="16" name="Picture 15">
            <a:extLst>
              <a:ext uri="{FF2B5EF4-FFF2-40B4-BE49-F238E27FC236}">
                <a16:creationId xmlns:a16="http://schemas.microsoft.com/office/drawing/2014/main" id="{89B64BF4-0EA9-445C-945A-3240AE1DAED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0614033" y="3189342"/>
            <a:ext cx="1126309" cy="1072623"/>
          </a:xfrm>
          <a:prstGeom prst="rect">
            <a:avLst/>
          </a:prstGeom>
        </p:spPr>
      </p:pic>
      <p:pic>
        <p:nvPicPr>
          <p:cNvPr id="17" name="Picture 16">
            <a:extLst>
              <a:ext uri="{FF2B5EF4-FFF2-40B4-BE49-F238E27FC236}">
                <a16:creationId xmlns:a16="http://schemas.microsoft.com/office/drawing/2014/main" id="{68D545ED-9174-4139-B938-93B44D533B6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771509" y="4432490"/>
            <a:ext cx="1487433" cy="1416534"/>
          </a:xfrm>
          <a:prstGeom prst="rect">
            <a:avLst/>
          </a:prstGeom>
        </p:spPr>
      </p:pic>
      <p:pic>
        <p:nvPicPr>
          <p:cNvPr id="18" name="Picture 17">
            <a:extLst>
              <a:ext uri="{FF2B5EF4-FFF2-40B4-BE49-F238E27FC236}">
                <a16:creationId xmlns:a16="http://schemas.microsoft.com/office/drawing/2014/main" id="{8A6CE4B1-FA3D-4E03-A937-CDF5120DE15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pic>
        <p:nvPicPr>
          <p:cNvPr id="19" name="Picture 18">
            <a:extLst>
              <a:ext uri="{FF2B5EF4-FFF2-40B4-BE49-F238E27FC236}">
                <a16:creationId xmlns:a16="http://schemas.microsoft.com/office/drawing/2014/main" id="{1FD61CD0-52BA-474F-832E-3B5783F9BBB3}"/>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3588631" y="4604446"/>
            <a:ext cx="1126309" cy="1072623"/>
          </a:xfrm>
          <a:prstGeom prst="rect">
            <a:avLst/>
          </a:prstGeom>
        </p:spPr>
      </p:pic>
      <p:pic>
        <p:nvPicPr>
          <p:cNvPr id="20" name="Picture 19">
            <a:extLst>
              <a:ext uri="{FF2B5EF4-FFF2-40B4-BE49-F238E27FC236}">
                <a16:creationId xmlns:a16="http://schemas.microsoft.com/office/drawing/2014/main" id="{EF838AD9-C869-4462-98A9-89B24F2F6365}"/>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5273616" y="4653040"/>
            <a:ext cx="1126309" cy="1039104"/>
          </a:xfrm>
          <a:prstGeom prst="rect">
            <a:avLst/>
          </a:prstGeom>
        </p:spPr>
      </p:pic>
    </p:spTree>
    <p:extLst>
      <p:ext uri="{BB962C8B-B14F-4D97-AF65-F5344CB8AC3E}">
        <p14:creationId xmlns:p14="http://schemas.microsoft.com/office/powerpoint/2010/main" val="241986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50"/>
                                        <p:tgtEl>
                                          <p:spTgt spid="11"/>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50"/>
                                        <p:tgtEl>
                                          <p:spTgt spid="13"/>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250"/>
                                        <p:tgtEl>
                                          <p:spTgt spid="15"/>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250"/>
                                        <p:tgtEl>
                                          <p:spTgt spid="16"/>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250"/>
                                        <p:tgtEl>
                                          <p:spTgt spid="17"/>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250"/>
                                        <p:tgtEl>
                                          <p:spTgt spid="19"/>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250"/>
                                        <p:tgtEl>
                                          <p:spTgt spid="20"/>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C11E-2FBB-4B15-93C6-87076F91B322}"/>
              </a:ext>
            </a:extLst>
          </p:cNvPr>
          <p:cNvSpPr>
            <a:spLocks noGrp="1"/>
          </p:cNvSpPr>
          <p:nvPr>
            <p:ph type="title"/>
          </p:nvPr>
        </p:nvSpPr>
        <p:spPr/>
        <p:txBody>
          <a:bodyPr>
            <a:normAutofit fontScale="90000"/>
          </a:bodyPr>
          <a:lstStyle/>
          <a:p>
            <a:r>
              <a:rPr lang="en-US" dirty="0"/>
              <a:t>Implementation Options</a:t>
            </a:r>
          </a:p>
        </p:txBody>
      </p:sp>
      <p:pic>
        <p:nvPicPr>
          <p:cNvPr id="3" name="Picture 2">
            <a:extLst>
              <a:ext uri="{FF2B5EF4-FFF2-40B4-BE49-F238E27FC236}">
                <a16:creationId xmlns:a16="http://schemas.microsoft.com/office/drawing/2014/main" id="{2937F5D7-4E9E-4436-8555-EBD1D6102F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58601" y="4653040"/>
            <a:ext cx="1126309" cy="1072623"/>
          </a:xfrm>
          <a:prstGeom prst="rect">
            <a:avLst/>
          </a:prstGeom>
        </p:spPr>
      </p:pic>
    </p:spTree>
    <p:extLst>
      <p:ext uri="{BB962C8B-B14F-4D97-AF65-F5344CB8AC3E}">
        <p14:creationId xmlns:p14="http://schemas.microsoft.com/office/powerpoint/2010/main" val="38346915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2.96296E-6 L -0.42878 -0.19375 " pathEditMode="relative" rAng="0" ptsTypes="AA">
                                      <p:cBhvr>
                                        <p:cTn id="6" dur="2000" fill="hold"/>
                                        <p:tgtEl>
                                          <p:spTgt spid="3"/>
                                        </p:tgtEl>
                                        <p:attrNameLst>
                                          <p:attrName>ppt_x</p:attrName>
                                          <p:attrName>ppt_y</p:attrName>
                                        </p:attrNameLst>
                                      </p:cBhvr>
                                      <p:rCtr x="-21445" y="-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B6CA-B990-41E7-BD0E-C9ED9B7FA1AB}"/>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1B9CC494-4563-4046-9CA3-B365E59A34E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Simple, secure, and scalable real-time data ingestion</a:t>
            </a:r>
          </a:p>
        </p:txBody>
      </p:sp>
      <p:sp>
        <p:nvSpPr>
          <p:cNvPr id="4" name="TextBox 3">
            <a:extLst>
              <a:ext uri="{FF2B5EF4-FFF2-40B4-BE49-F238E27FC236}">
                <a16:creationId xmlns:a16="http://schemas.microsoft.com/office/drawing/2014/main" id="{D4BD57F6-6F9F-4B34-B3F0-A3C5A220CD03}"/>
              </a:ext>
            </a:extLst>
          </p:cNvPr>
          <p:cNvSpPr txBox="1"/>
          <p:nvPr/>
        </p:nvSpPr>
        <p:spPr>
          <a:xfrm>
            <a:off x="5370286" y="1778322"/>
            <a:ext cx="6168571" cy="4247317"/>
          </a:xfrm>
          <a:prstGeom prst="rect">
            <a:avLst/>
          </a:prstGeom>
          <a:noFill/>
        </p:spPr>
        <p:txBody>
          <a:bodyPr wrap="square" rtlCol="0">
            <a:spAutoFit/>
          </a:bodyPr>
          <a:lstStyle/>
          <a:p>
            <a:pPr algn="ctr"/>
            <a:r>
              <a:rPr lang="en-US" sz="5400" dirty="0"/>
              <a:t>Fully managed, real-time data ingestion service that is simple, trusted, and scalable</a:t>
            </a:r>
          </a:p>
        </p:txBody>
      </p:sp>
      <p:pic>
        <p:nvPicPr>
          <p:cNvPr id="5" name="Picture 4">
            <a:extLst>
              <a:ext uri="{FF2B5EF4-FFF2-40B4-BE49-F238E27FC236}">
                <a16:creationId xmlns:a16="http://schemas.microsoft.com/office/drawing/2014/main" id="{2357EF93-DE49-47DF-A1A5-88FF2FF0BA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Tree>
    <p:extLst>
      <p:ext uri="{BB962C8B-B14F-4D97-AF65-F5344CB8AC3E}">
        <p14:creationId xmlns:p14="http://schemas.microsoft.com/office/powerpoint/2010/main" val="4140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Who is Chad Green</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1267173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DC55-1F45-48F5-AAD9-E37D3943B526}"/>
              </a:ext>
            </a:extLst>
          </p:cNvPr>
          <p:cNvSpPr>
            <a:spLocks noGrp="1"/>
          </p:cNvSpPr>
          <p:nvPr>
            <p:ph type="title"/>
          </p:nvPr>
        </p:nvSpPr>
        <p:spPr/>
        <p:txBody>
          <a:bodyPr>
            <a:normAutofit fontScale="90000"/>
          </a:bodyPr>
          <a:lstStyle/>
          <a:p>
            <a:r>
              <a:rPr lang="en-US" dirty="0"/>
              <a:t>Why choose Event Hubs?</a:t>
            </a:r>
          </a:p>
        </p:txBody>
      </p:sp>
      <p:sp>
        <p:nvSpPr>
          <p:cNvPr id="3" name="Title 1">
            <a:extLst>
              <a:ext uri="{FF2B5EF4-FFF2-40B4-BE49-F238E27FC236}">
                <a16:creationId xmlns:a16="http://schemas.microsoft.com/office/drawing/2014/main" id="{793837E3-5C4A-4C27-8F63-F760040D7EFA}"/>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grpSp>
        <p:nvGrpSpPr>
          <p:cNvPr id="4" name="Group 3">
            <a:extLst>
              <a:ext uri="{FF2B5EF4-FFF2-40B4-BE49-F238E27FC236}">
                <a16:creationId xmlns:a16="http://schemas.microsoft.com/office/drawing/2014/main" id="{7625FA3A-9131-4A43-964C-A09970B21D22}"/>
              </a:ext>
            </a:extLst>
          </p:cNvPr>
          <p:cNvGrpSpPr/>
          <p:nvPr/>
        </p:nvGrpSpPr>
        <p:grpSpPr>
          <a:xfrm>
            <a:off x="6843962" y="1288624"/>
            <a:ext cx="4064000" cy="1099134"/>
            <a:chOff x="6843962" y="1288624"/>
            <a:chExt cx="4064000" cy="1099134"/>
          </a:xfrm>
        </p:grpSpPr>
        <p:sp>
          <p:nvSpPr>
            <p:cNvPr id="5" name="Rectangle: Rounded Corners 4">
              <a:extLst>
                <a:ext uri="{FF2B5EF4-FFF2-40B4-BE49-F238E27FC236}">
                  <a16:creationId xmlns:a16="http://schemas.microsoft.com/office/drawing/2014/main" id="{47376D56-0720-4E0F-A28B-61CD9830577F}"/>
                </a:ext>
              </a:extLst>
            </p:cNvPr>
            <p:cNvSpPr/>
            <p:nvPr/>
          </p:nvSpPr>
          <p:spPr>
            <a:xfrm>
              <a:off x="6843962" y="128862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91B0EE-B1BB-477C-80BA-146D0F99A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123" y="1482635"/>
              <a:ext cx="723809" cy="711111"/>
            </a:xfrm>
            <a:prstGeom prst="rect">
              <a:avLst/>
            </a:prstGeom>
          </p:spPr>
        </p:pic>
        <p:sp>
          <p:nvSpPr>
            <p:cNvPr id="7" name="TextBox 6">
              <a:extLst>
                <a:ext uri="{FF2B5EF4-FFF2-40B4-BE49-F238E27FC236}">
                  <a16:creationId xmlns:a16="http://schemas.microsoft.com/office/drawing/2014/main" id="{E4F57699-8CA5-4321-8F32-760FFDCB0E94}"/>
                </a:ext>
              </a:extLst>
            </p:cNvPr>
            <p:cNvSpPr txBox="1"/>
            <p:nvPr/>
          </p:nvSpPr>
          <p:spPr>
            <a:xfrm>
              <a:off x="8113485" y="1422691"/>
              <a:ext cx="1871025" cy="830997"/>
            </a:xfrm>
            <a:prstGeom prst="rect">
              <a:avLst/>
            </a:prstGeom>
            <a:noFill/>
          </p:spPr>
          <p:txBody>
            <a:bodyPr wrap="none" rtlCol="0">
              <a:spAutoFit/>
            </a:bodyPr>
            <a:lstStyle/>
            <a:p>
              <a:r>
                <a:rPr lang="en-US" sz="4800" dirty="0">
                  <a:solidFill>
                    <a:srgbClr val="0078D4"/>
                  </a:solidFill>
                </a:rPr>
                <a:t>Simple</a:t>
              </a:r>
            </a:p>
          </p:txBody>
        </p:sp>
      </p:grpSp>
      <p:grpSp>
        <p:nvGrpSpPr>
          <p:cNvPr id="8" name="Group 7">
            <a:extLst>
              <a:ext uri="{FF2B5EF4-FFF2-40B4-BE49-F238E27FC236}">
                <a16:creationId xmlns:a16="http://schemas.microsoft.com/office/drawing/2014/main" id="{90AC961E-75A5-433B-8BD4-3AA3960DA28E}"/>
              </a:ext>
            </a:extLst>
          </p:cNvPr>
          <p:cNvGrpSpPr/>
          <p:nvPr/>
        </p:nvGrpSpPr>
        <p:grpSpPr>
          <a:xfrm>
            <a:off x="6843962" y="2581769"/>
            <a:ext cx="4064000" cy="1099134"/>
            <a:chOff x="6843962" y="2581769"/>
            <a:chExt cx="4064000" cy="1099134"/>
          </a:xfrm>
        </p:grpSpPr>
        <p:sp>
          <p:nvSpPr>
            <p:cNvPr id="9" name="Rectangle: Rounded Corners 8">
              <a:extLst>
                <a:ext uri="{FF2B5EF4-FFF2-40B4-BE49-F238E27FC236}">
                  <a16:creationId xmlns:a16="http://schemas.microsoft.com/office/drawing/2014/main" id="{1C54FB2B-CE04-4608-92E2-ED99983FB72F}"/>
                </a:ext>
              </a:extLst>
            </p:cNvPr>
            <p:cNvSpPr/>
            <p:nvPr/>
          </p:nvSpPr>
          <p:spPr>
            <a:xfrm>
              <a:off x="6843962" y="258176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B7676D-FF6F-4082-A1DF-DFDA51B90A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7035" y="2775780"/>
              <a:ext cx="563984" cy="711111"/>
            </a:xfrm>
            <a:prstGeom prst="rect">
              <a:avLst/>
            </a:prstGeom>
          </p:spPr>
        </p:pic>
        <p:sp>
          <p:nvSpPr>
            <p:cNvPr id="11" name="TextBox 10">
              <a:extLst>
                <a:ext uri="{FF2B5EF4-FFF2-40B4-BE49-F238E27FC236}">
                  <a16:creationId xmlns:a16="http://schemas.microsoft.com/office/drawing/2014/main" id="{CBFF98F5-00A6-4463-ABE9-DAB2903FCC3D}"/>
                </a:ext>
              </a:extLst>
            </p:cNvPr>
            <p:cNvSpPr txBox="1"/>
            <p:nvPr/>
          </p:nvSpPr>
          <p:spPr>
            <a:xfrm>
              <a:off x="8113485" y="2715836"/>
              <a:ext cx="1869294" cy="830997"/>
            </a:xfrm>
            <a:prstGeom prst="rect">
              <a:avLst/>
            </a:prstGeom>
            <a:noFill/>
          </p:spPr>
          <p:txBody>
            <a:bodyPr wrap="none" rtlCol="0">
              <a:spAutoFit/>
            </a:bodyPr>
            <a:lstStyle/>
            <a:p>
              <a:r>
                <a:rPr lang="en-US" sz="4800" dirty="0">
                  <a:solidFill>
                    <a:srgbClr val="0078D4"/>
                  </a:solidFill>
                </a:rPr>
                <a:t>Secure</a:t>
              </a:r>
            </a:p>
          </p:txBody>
        </p:sp>
      </p:grpSp>
      <p:grpSp>
        <p:nvGrpSpPr>
          <p:cNvPr id="12" name="Group 11">
            <a:extLst>
              <a:ext uri="{FF2B5EF4-FFF2-40B4-BE49-F238E27FC236}">
                <a16:creationId xmlns:a16="http://schemas.microsoft.com/office/drawing/2014/main" id="{D13A64F1-408D-407D-8923-A88AC1B964F4}"/>
              </a:ext>
            </a:extLst>
          </p:cNvPr>
          <p:cNvGrpSpPr/>
          <p:nvPr/>
        </p:nvGrpSpPr>
        <p:grpSpPr>
          <a:xfrm>
            <a:off x="6843962" y="3874914"/>
            <a:ext cx="4064000" cy="1099134"/>
            <a:chOff x="6843962" y="3874914"/>
            <a:chExt cx="4064000" cy="1099134"/>
          </a:xfrm>
        </p:grpSpPr>
        <p:sp>
          <p:nvSpPr>
            <p:cNvPr id="13" name="Rectangle: Rounded Corners 12">
              <a:extLst>
                <a:ext uri="{FF2B5EF4-FFF2-40B4-BE49-F238E27FC236}">
                  <a16:creationId xmlns:a16="http://schemas.microsoft.com/office/drawing/2014/main" id="{72576B4A-BDE6-41AF-8B68-2F0B96CE7A4C}"/>
                </a:ext>
              </a:extLst>
            </p:cNvPr>
            <p:cNvSpPr/>
            <p:nvPr/>
          </p:nvSpPr>
          <p:spPr>
            <a:xfrm>
              <a:off x="6843962" y="3874914"/>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862C63A-505B-4F12-8EDE-E98F848BE97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87123" y="4070801"/>
              <a:ext cx="723809" cy="707359"/>
            </a:xfrm>
            <a:prstGeom prst="rect">
              <a:avLst/>
            </a:prstGeom>
          </p:spPr>
        </p:pic>
        <p:sp>
          <p:nvSpPr>
            <p:cNvPr id="15" name="TextBox 14">
              <a:extLst>
                <a:ext uri="{FF2B5EF4-FFF2-40B4-BE49-F238E27FC236}">
                  <a16:creationId xmlns:a16="http://schemas.microsoft.com/office/drawing/2014/main" id="{3DE3500F-E184-4465-98AF-D00670B16788}"/>
                </a:ext>
              </a:extLst>
            </p:cNvPr>
            <p:cNvSpPr txBox="1"/>
            <p:nvPr/>
          </p:nvSpPr>
          <p:spPr>
            <a:xfrm>
              <a:off x="8113485" y="4008981"/>
              <a:ext cx="2223366" cy="830997"/>
            </a:xfrm>
            <a:prstGeom prst="rect">
              <a:avLst/>
            </a:prstGeom>
            <a:noFill/>
          </p:spPr>
          <p:txBody>
            <a:bodyPr wrap="none" rtlCol="0">
              <a:spAutoFit/>
            </a:bodyPr>
            <a:lstStyle/>
            <a:p>
              <a:r>
                <a:rPr lang="en-US" sz="4800" dirty="0">
                  <a:solidFill>
                    <a:srgbClr val="0078D4"/>
                  </a:solidFill>
                </a:rPr>
                <a:t>Scalable</a:t>
              </a:r>
            </a:p>
          </p:txBody>
        </p:sp>
      </p:grpSp>
      <p:grpSp>
        <p:nvGrpSpPr>
          <p:cNvPr id="16" name="Group 15">
            <a:extLst>
              <a:ext uri="{FF2B5EF4-FFF2-40B4-BE49-F238E27FC236}">
                <a16:creationId xmlns:a16="http://schemas.microsoft.com/office/drawing/2014/main" id="{755A36EC-070D-41AA-8069-FA3D00655441}"/>
              </a:ext>
            </a:extLst>
          </p:cNvPr>
          <p:cNvGrpSpPr/>
          <p:nvPr/>
        </p:nvGrpSpPr>
        <p:grpSpPr>
          <a:xfrm>
            <a:off x="6843962" y="5168059"/>
            <a:ext cx="4064000" cy="1099134"/>
            <a:chOff x="6843962" y="5168059"/>
            <a:chExt cx="4064000" cy="1099134"/>
          </a:xfrm>
        </p:grpSpPr>
        <p:sp>
          <p:nvSpPr>
            <p:cNvPr id="17" name="Rectangle: Rounded Corners 16">
              <a:extLst>
                <a:ext uri="{FF2B5EF4-FFF2-40B4-BE49-F238E27FC236}">
                  <a16:creationId xmlns:a16="http://schemas.microsoft.com/office/drawing/2014/main" id="{A6767DA0-7215-4B51-BFD1-3D2E86E34048}"/>
                </a:ext>
              </a:extLst>
            </p:cNvPr>
            <p:cNvSpPr/>
            <p:nvPr/>
          </p:nvSpPr>
          <p:spPr>
            <a:xfrm>
              <a:off x="6843962" y="5168059"/>
              <a:ext cx="4064000" cy="10991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CA7F5A1-2DB0-4CBF-B679-840AE6FA54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32978" y="5362070"/>
              <a:ext cx="632099" cy="711111"/>
            </a:xfrm>
            <a:prstGeom prst="rect">
              <a:avLst/>
            </a:prstGeom>
          </p:spPr>
        </p:pic>
        <p:sp>
          <p:nvSpPr>
            <p:cNvPr id="19" name="TextBox 18">
              <a:extLst>
                <a:ext uri="{FF2B5EF4-FFF2-40B4-BE49-F238E27FC236}">
                  <a16:creationId xmlns:a16="http://schemas.microsoft.com/office/drawing/2014/main" id="{7581C849-63C6-496A-A65A-71C312DCEDAC}"/>
                </a:ext>
              </a:extLst>
            </p:cNvPr>
            <p:cNvSpPr txBox="1"/>
            <p:nvPr/>
          </p:nvSpPr>
          <p:spPr>
            <a:xfrm>
              <a:off x="8113485" y="5302126"/>
              <a:ext cx="1545616" cy="830997"/>
            </a:xfrm>
            <a:prstGeom prst="rect">
              <a:avLst/>
            </a:prstGeom>
            <a:noFill/>
          </p:spPr>
          <p:txBody>
            <a:bodyPr wrap="none" rtlCol="0">
              <a:spAutoFit/>
            </a:bodyPr>
            <a:lstStyle/>
            <a:p>
              <a:r>
                <a:rPr lang="en-US" sz="4800" dirty="0">
                  <a:solidFill>
                    <a:srgbClr val="0078D4"/>
                  </a:solidFill>
                </a:rPr>
                <a:t>Open</a:t>
              </a:r>
            </a:p>
          </p:txBody>
        </p:sp>
      </p:grpSp>
      <p:pic>
        <p:nvPicPr>
          <p:cNvPr id="20" name="Picture 19">
            <a:extLst>
              <a:ext uri="{FF2B5EF4-FFF2-40B4-BE49-F238E27FC236}">
                <a16:creationId xmlns:a16="http://schemas.microsoft.com/office/drawing/2014/main" id="{7CE6375B-84F9-4E74-A56C-367D97EBE1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Tree>
    <p:extLst>
      <p:ext uri="{BB962C8B-B14F-4D97-AF65-F5344CB8AC3E}">
        <p14:creationId xmlns:p14="http://schemas.microsoft.com/office/powerpoint/2010/main" val="379190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74BC9-A919-42F0-AAAD-58CB84C9870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5012393B-6996-4161-8E53-F06E12725970}"/>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42F4311-8E09-470A-9A96-826CBFDE2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18CC7672-64B6-4271-84A2-E55089EEA0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E52E972E-805C-405C-B11A-D67E546531B3}"/>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Producers</a:t>
            </a:r>
          </a:p>
        </p:txBody>
      </p:sp>
      <p:sp>
        <p:nvSpPr>
          <p:cNvPr id="7" name="Rectangle 6">
            <a:extLst>
              <a:ext uri="{FF2B5EF4-FFF2-40B4-BE49-F238E27FC236}">
                <a16:creationId xmlns:a16="http://schemas.microsoft.com/office/drawing/2014/main" id="{6D6746F2-BB21-44DD-8B0C-AE099BBBED02}"/>
              </a:ext>
            </a:extLst>
          </p:cNvPr>
          <p:cNvSpPr/>
          <p:nvPr/>
        </p:nvSpPr>
        <p:spPr>
          <a:xfrm>
            <a:off x="3867807" y="2144110"/>
            <a:ext cx="3195145"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56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E4B4-966F-4676-B4CF-08D60000D0CF}"/>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9485AD80-88C2-45BF-8E69-B6D2105A87C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67FA553C-CA0C-4A44-AC40-A4AAE9DFD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BF8AD6C8-DDEA-4BCB-A5B3-86B3BF4061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12FFC89A-411F-49C9-90ED-F8D606543D35}"/>
              </a:ext>
            </a:extLst>
          </p:cNvPr>
          <p:cNvSpPr txBox="1"/>
          <p:nvPr/>
        </p:nvSpPr>
        <p:spPr>
          <a:xfrm>
            <a:off x="3956680" y="5149682"/>
            <a:ext cx="7956957" cy="830997"/>
          </a:xfrm>
          <a:prstGeom prst="rect">
            <a:avLst/>
          </a:prstGeom>
          <a:noFill/>
        </p:spPr>
        <p:txBody>
          <a:bodyPr wrap="square" rtlCol="0">
            <a:spAutoFit/>
          </a:bodyPr>
          <a:lstStyle/>
          <a:p>
            <a:pPr algn="ctr"/>
            <a:r>
              <a:rPr lang="en-US" sz="4800" dirty="0"/>
              <a:t>Partitions</a:t>
            </a:r>
          </a:p>
        </p:txBody>
      </p:sp>
      <p:sp>
        <p:nvSpPr>
          <p:cNvPr id="7" name="Rectangle 6">
            <a:extLst>
              <a:ext uri="{FF2B5EF4-FFF2-40B4-BE49-F238E27FC236}">
                <a16:creationId xmlns:a16="http://schemas.microsoft.com/office/drawing/2014/main" id="{24B62043-CC37-477A-AA9B-B32B98F58AC1}"/>
              </a:ext>
            </a:extLst>
          </p:cNvPr>
          <p:cNvSpPr/>
          <p:nvPr/>
        </p:nvSpPr>
        <p:spPr>
          <a:xfrm>
            <a:off x="6999890" y="2144110"/>
            <a:ext cx="2448902" cy="263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4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2A92-D394-4FAB-BFCC-C02CFDB1B1D6}"/>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88C0A300-1955-4DE1-B4CC-34DCA37BF14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02471D20-C92A-4E95-AF4A-9783BF38C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5E6D2221-91C8-4889-BF65-E7C6CA239E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04EACB8E-2294-4B6B-A442-0DCDA5832BE2}"/>
              </a:ext>
            </a:extLst>
          </p:cNvPr>
          <p:cNvSpPr txBox="1"/>
          <p:nvPr/>
        </p:nvSpPr>
        <p:spPr>
          <a:xfrm>
            <a:off x="3956680" y="5149682"/>
            <a:ext cx="7956957" cy="830997"/>
          </a:xfrm>
          <a:prstGeom prst="rect">
            <a:avLst/>
          </a:prstGeom>
          <a:noFill/>
        </p:spPr>
        <p:txBody>
          <a:bodyPr wrap="square" rtlCol="0">
            <a:spAutoFit/>
          </a:bodyPr>
          <a:lstStyle/>
          <a:p>
            <a:pPr algn="ctr"/>
            <a:r>
              <a:rPr lang="en-US" sz="4800" dirty="0"/>
              <a:t>Consumer Groups</a:t>
            </a:r>
          </a:p>
        </p:txBody>
      </p:sp>
      <p:sp>
        <p:nvSpPr>
          <p:cNvPr id="7" name="Rectangle 6">
            <a:extLst>
              <a:ext uri="{FF2B5EF4-FFF2-40B4-BE49-F238E27FC236}">
                <a16:creationId xmlns:a16="http://schemas.microsoft.com/office/drawing/2014/main" id="{0E0D1902-DC71-4395-BB69-77E7DB5E3A6D}"/>
              </a:ext>
            </a:extLst>
          </p:cNvPr>
          <p:cNvSpPr/>
          <p:nvPr/>
        </p:nvSpPr>
        <p:spPr>
          <a:xfrm>
            <a:off x="9785131" y="1807780"/>
            <a:ext cx="1376842"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50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0D34-852B-437A-B8A7-9A00D9904C45}"/>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4A7FEF58-060D-4214-9B71-D39BB55C2616}"/>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738E5B78-AE5C-465E-9DD5-E2E53A7EE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D229D755-4CDE-4A4F-8285-DCF991B4FB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F1A95510-EA5C-4810-B4E8-1FF763AF7F86}"/>
              </a:ext>
            </a:extLst>
          </p:cNvPr>
          <p:cNvSpPr txBox="1"/>
          <p:nvPr/>
        </p:nvSpPr>
        <p:spPr>
          <a:xfrm>
            <a:off x="3956680" y="5149682"/>
            <a:ext cx="7956957" cy="830997"/>
          </a:xfrm>
          <a:prstGeom prst="rect">
            <a:avLst/>
          </a:prstGeom>
          <a:noFill/>
        </p:spPr>
        <p:txBody>
          <a:bodyPr wrap="square" rtlCol="0">
            <a:spAutoFit/>
          </a:bodyPr>
          <a:lstStyle/>
          <a:p>
            <a:pPr algn="ctr"/>
            <a:r>
              <a:rPr lang="en-US" sz="4800" dirty="0"/>
              <a:t>Throughput Units</a:t>
            </a:r>
          </a:p>
        </p:txBody>
      </p:sp>
    </p:spTree>
    <p:extLst>
      <p:ext uri="{BB962C8B-B14F-4D97-AF65-F5344CB8AC3E}">
        <p14:creationId xmlns:p14="http://schemas.microsoft.com/office/powerpoint/2010/main" val="530081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6E2A-01E1-4AB7-9191-8C4A4BB01E98}"/>
              </a:ext>
            </a:extLst>
          </p:cNvPr>
          <p:cNvSpPr>
            <a:spLocks noGrp="1"/>
          </p:cNvSpPr>
          <p:nvPr>
            <p:ph type="title"/>
          </p:nvPr>
        </p:nvSpPr>
        <p:spPr/>
        <p:txBody>
          <a:bodyPr>
            <a:normAutofit fontScale="90000"/>
          </a:bodyPr>
          <a:lstStyle/>
          <a:p>
            <a:r>
              <a:rPr lang="en-US" dirty="0"/>
              <a:t>Key Architecture Components</a:t>
            </a:r>
          </a:p>
        </p:txBody>
      </p:sp>
      <p:sp>
        <p:nvSpPr>
          <p:cNvPr id="3" name="Title 1">
            <a:extLst>
              <a:ext uri="{FF2B5EF4-FFF2-40B4-BE49-F238E27FC236}">
                <a16:creationId xmlns:a16="http://schemas.microsoft.com/office/drawing/2014/main" id="{631156F8-0EE7-479C-BE71-4CDE49CD3F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Azure Event Hubs</a:t>
            </a:r>
          </a:p>
        </p:txBody>
      </p:sp>
      <p:pic>
        <p:nvPicPr>
          <p:cNvPr id="4" name="Picture 3">
            <a:extLst>
              <a:ext uri="{FF2B5EF4-FFF2-40B4-BE49-F238E27FC236}">
                <a16:creationId xmlns:a16="http://schemas.microsoft.com/office/drawing/2014/main" id="{18A9EB61-7CE6-4086-B585-8D92AE16A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680" y="1687609"/>
            <a:ext cx="7956957" cy="3174677"/>
          </a:xfrm>
          <a:prstGeom prst="rect">
            <a:avLst/>
          </a:prstGeom>
        </p:spPr>
      </p:pic>
      <p:pic>
        <p:nvPicPr>
          <p:cNvPr id="5" name="Picture 4">
            <a:extLst>
              <a:ext uri="{FF2B5EF4-FFF2-40B4-BE49-F238E27FC236}">
                <a16:creationId xmlns:a16="http://schemas.microsoft.com/office/drawing/2014/main" id="{05179693-486D-4459-9532-70AE232724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8363" y="2349071"/>
            <a:ext cx="3485981" cy="3319820"/>
          </a:xfrm>
          <a:prstGeom prst="rect">
            <a:avLst/>
          </a:prstGeom>
        </p:spPr>
      </p:pic>
      <p:sp>
        <p:nvSpPr>
          <p:cNvPr id="6" name="TextBox 5">
            <a:extLst>
              <a:ext uri="{FF2B5EF4-FFF2-40B4-BE49-F238E27FC236}">
                <a16:creationId xmlns:a16="http://schemas.microsoft.com/office/drawing/2014/main" id="{3F1E3B26-D76E-4047-8391-EB22A92C0B9E}"/>
              </a:ext>
            </a:extLst>
          </p:cNvPr>
          <p:cNvSpPr txBox="1"/>
          <p:nvPr/>
        </p:nvSpPr>
        <p:spPr>
          <a:xfrm>
            <a:off x="3956680" y="5149682"/>
            <a:ext cx="7956957" cy="830997"/>
          </a:xfrm>
          <a:prstGeom prst="rect">
            <a:avLst/>
          </a:prstGeom>
          <a:noFill/>
        </p:spPr>
        <p:txBody>
          <a:bodyPr wrap="square" rtlCol="0">
            <a:spAutoFit/>
          </a:bodyPr>
          <a:lstStyle/>
          <a:p>
            <a:pPr algn="ctr"/>
            <a:r>
              <a:rPr lang="en-US" sz="4800" dirty="0"/>
              <a:t>Event Receivers</a:t>
            </a:r>
          </a:p>
        </p:txBody>
      </p:sp>
      <p:sp>
        <p:nvSpPr>
          <p:cNvPr id="7" name="Rectangle 6">
            <a:extLst>
              <a:ext uri="{FF2B5EF4-FFF2-40B4-BE49-F238E27FC236}">
                <a16:creationId xmlns:a16="http://schemas.microsoft.com/office/drawing/2014/main" id="{D3EAFD31-5B9C-407D-98E1-B81E3132A6B1}"/>
              </a:ext>
            </a:extLst>
          </p:cNvPr>
          <p:cNvSpPr/>
          <p:nvPr/>
        </p:nvSpPr>
        <p:spPr>
          <a:xfrm>
            <a:off x="11172498" y="1849822"/>
            <a:ext cx="504496" cy="3174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8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7B15-8124-4A69-BD70-C679D4A09DE4}"/>
              </a:ext>
            </a:extLst>
          </p:cNvPr>
          <p:cNvSpPr>
            <a:spLocks noGrp="1"/>
          </p:cNvSpPr>
          <p:nvPr>
            <p:ph type="title"/>
          </p:nvPr>
        </p:nvSpPr>
        <p:spPr/>
        <p:txBody>
          <a:bodyPr/>
          <a:lstStyle/>
          <a:p>
            <a:r>
              <a:rPr lang="en-US" dirty="0"/>
              <a:t>Demonstration</a:t>
            </a:r>
          </a:p>
        </p:txBody>
      </p:sp>
      <p:sp>
        <p:nvSpPr>
          <p:cNvPr id="3" name="Text Placeholder 2">
            <a:extLst>
              <a:ext uri="{FF2B5EF4-FFF2-40B4-BE49-F238E27FC236}">
                <a16:creationId xmlns:a16="http://schemas.microsoft.com/office/drawing/2014/main" id="{5A5C5662-D9F2-413A-8346-76759E7CB628}"/>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3967173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5604-232F-4E02-9A1C-5FDBE1F4A7FF}"/>
              </a:ext>
            </a:extLst>
          </p:cNvPr>
          <p:cNvSpPr>
            <a:spLocks noGrp="1"/>
          </p:cNvSpPr>
          <p:nvPr>
            <p:ph type="title"/>
          </p:nvPr>
        </p:nvSpPr>
        <p:spPr/>
        <p:txBody>
          <a:bodyPr>
            <a:normAutofit fontScale="90000"/>
          </a:bodyPr>
          <a:lstStyle/>
          <a:p>
            <a:r>
              <a:rPr lang="en-US" dirty="0"/>
              <a:t>Scenario</a:t>
            </a:r>
          </a:p>
        </p:txBody>
      </p:sp>
      <p:sp>
        <p:nvSpPr>
          <p:cNvPr id="3" name="Title 1">
            <a:extLst>
              <a:ext uri="{FF2B5EF4-FFF2-40B4-BE49-F238E27FC236}">
                <a16:creationId xmlns:a16="http://schemas.microsoft.com/office/drawing/2014/main" id="{6923E9C6-D9C2-465F-ADFA-767A5158C6B1}"/>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Demonstration</a:t>
            </a:r>
          </a:p>
        </p:txBody>
      </p:sp>
      <p:sp>
        <p:nvSpPr>
          <p:cNvPr id="4" name="Rectangle: Rounded Corners 3">
            <a:extLst>
              <a:ext uri="{FF2B5EF4-FFF2-40B4-BE49-F238E27FC236}">
                <a16:creationId xmlns:a16="http://schemas.microsoft.com/office/drawing/2014/main" id="{B4424C15-7195-47AA-BA78-FF9938E0E200}"/>
              </a:ext>
            </a:extLst>
          </p:cNvPr>
          <p:cNvSpPr/>
          <p:nvPr/>
        </p:nvSpPr>
        <p:spPr>
          <a:xfrm>
            <a:off x="293919" y="1626675"/>
            <a:ext cx="3130761"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UI</a:t>
            </a:r>
          </a:p>
        </p:txBody>
      </p:sp>
      <p:sp>
        <p:nvSpPr>
          <p:cNvPr id="5" name="Cylinder 4">
            <a:extLst>
              <a:ext uri="{FF2B5EF4-FFF2-40B4-BE49-F238E27FC236}">
                <a16:creationId xmlns:a16="http://schemas.microsoft.com/office/drawing/2014/main" id="{3E864407-15A0-4EA2-A23B-3D7576D4B02C}"/>
              </a:ext>
            </a:extLst>
          </p:cNvPr>
          <p:cNvSpPr/>
          <p:nvPr/>
        </p:nvSpPr>
        <p:spPr>
          <a:xfrm>
            <a:off x="5915090" y="691979"/>
            <a:ext cx="1490869" cy="537418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Event Hub</a:t>
            </a:r>
          </a:p>
        </p:txBody>
      </p:sp>
      <p:cxnSp>
        <p:nvCxnSpPr>
          <p:cNvPr id="6" name="Straight Arrow Connector 5">
            <a:extLst>
              <a:ext uri="{FF2B5EF4-FFF2-40B4-BE49-F238E27FC236}">
                <a16:creationId xmlns:a16="http://schemas.microsoft.com/office/drawing/2014/main" id="{6A0C2A72-0BC9-443B-8FED-6556A615DB91}"/>
              </a:ext>
            </a:extLst>
          </p:cNvPr>
          <p:cNvCxnSpPr>
            <a:cxnSpLocks/>
          </p:cNvCxnSpPr>
          <p:nvPr/>
        </p:nvCxnSpPr>
        <p:spPr>
          <a:xfrm flipV="1">
            <a:off x="2857500" y="2176668"/>
            <a:ext cx="0" cy="777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4DAFAF0-5946-41E5-BE3E-87BB40C3A9F5}"/>
              </a:ext>
            </a:extLst>
          </p:cNvPr>
          <p:cNvCxnSpPr>
            <a:cxnSpLocks/>
          </p:cNvCxnSpPr>
          <p:nvPr/>
        </p:nvCxnSpPr>
        <p:spPr>
          <a:xfrm flipV="1">
            <a:off x="2863850" y="3491303"/>
            <a:ext cx="0" cy="7525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A03D7C3C-F743-41C0-B7C6-0A2F7C6220FF}"/>
              </a:ext>
            </a:extLst>
          </p:cNvPr>
          <p:cNvCxnSpPr>
            <a:cxnSpLocks/>
          </p:cNvCxnSpPr>
          <p:nvPr/>
        </p:nvCxnSpPr>
        <p:spPr>
          <a:xfrm flipV="1">
            <a:off x="28829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2570DDBA-066A-4472-BAF3-466D7F23B219}"/>
              </a:ext>
            </a:extLst>
          </p:cNvPr>
          <p:cNvGrpSpPr/>
          <p:nvPr/>
        </p:nvGrpSpPr>
        <p:grpSpPr>
          <a:xfrm>
            <a:off x="7405959" y="2222881"/>
            <a:ext cx="4535618" cy="536713"/>
            <a:chOff x="7405959" y="2222881"/>
            <a:chExt cx="4535618" cy="536713"/>
          </a:xfrm>
        </p:grpSpPr>
        <p:sp>
          <p:nvSpPr>
            <p:cNvPr id="10" name="Rectangle: Rounded Corners 9">
              <a:extLst>
                <a:ext uri="{FF2B5EF4-FFF2-40B4-BE49-F238E27FC236}">
                  <a16:creationId xmlns:a16="http://schemas.microsoft.com/office/drawing/2014/main" id="{A1F52554-F747-4604-8C87-A5F2CDA186EB}"/>
                </a:ext>
              </a:extLst>
            </p:cNvPr>
            <p:cNvSpPr/>
            <p:nvPr/>
          </p:nvSpPr>
          <p:spPr>
            <a:xfrm>
              <a:off x="8803035" y="222288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Inventory Management</a:t>
              </a:r>
            </a:p>
          </p:txBody>
        </p:sp>
        <p:cxnSp>
          <p:nvCxnSpPr>
            <p:cNvPr id="11" name="Straight Arrow Connector 10">
              <a:extLst>
                <a:ext uri="{FF2B5EF4-FFF2-40B4-BE49-F238E27FC236}">
                  <a16:creationId xmlns:a16="http://schemas.microsoft.com/office/drawing/2014/main" id="{17D785FA-6087-4DB6-BB45-7FEF743F35AE}"/>
                </a:ext>
              </a:extLst>
            </p:cNvPr>
            <p:cNvCxnSpPr>
              <a:cxnSpLocks/>
              <a:endCxn id="10" idx="1"/>
            </p:cNvCxnSpPr>
            <p:nvPr/>
          </p:nvCxnSpPr>
          <p:spPr>
            <a:xfrm>
              <a:off x="7405959" y="2491238"/>
              <a:ext cx="139707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B546CD38-9302-42F2-97A7-6716A5ACD28D}"/>
              </a:ext>
            </a:extLst>
          </p:cNvPr>
          <p:cNvGrpSpPr/>
          <p:nvPr/>
        </p:nvGrpSpPr>
        <p:grpSpPr>
          <a:xfrm>
            <a:off x="7405959" y="3600271"/>
            <a:ext cx="4507678" cy="536713"/>
            <a:chOff x="7405959" y="3600271"/>
            <a:chExt cx="4507678" cy="536713"/>
          </a:xfrm>
        </p:grpSpPr>
        <p:sp>
          <p:nvSpPr>
            <p:cNvPr id="13" name="Rectangle: Rounded Corners 12">
              <a:extLst>
                <a:ext uri="{FF2B5EF4-FFF2-40B4-BE49-F238E27FC236}">
                  <a16:creationId xmlns:a16="http://schemas.microsoft.com/office/drawing/2014/main" id="{110F4CD3-6D10-4805-AE61-977D7C658487}"/>
                </a:ext>
              </a:extLst>
            </p:cNvPr>
            <p:cNvSpPr/>
            <p:nvPr/>
          </p:nvSpPr>
          <p:spPr>
            <a:xfrm>
              <a:off x="8775095" y="3600271"/>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Notifications</a:t>
              </a:r>
            </a:p>
          </p:txBody>
        </p:sp>
        <p:cxnSp>
          <p:nvCxnSpPr>
            <p:cNvPr id="14" name="Straight Arrow Connector 13">
              <a:extLst>
                <a:ext uri="{FF2B5EF4-FFF2-40B4-BE49-F238E27FC236}">
                  <a16:creationId xmlns:a16="http://schemas.microsoft.com/office/drawing/2014/main" id="{CA666A04-EF21-4FFE-BDE9-5D8103E4F0E6}"/>
                </a:ext>
              </a:extLst>
            </p:cNvPr>
            <p:cNvCxnSpPr>
              <a:cxnSpLocks/>
              <a:endCxn id="13" idx="1"/>
            </p:cNvCxnSpPr>
            <p:nvPr/>
          </p:nvCxnSpPr>
          <p:spPr>
            <a:xfrm>
              <a:off x="7405959" y="3868628"/>
              <a:ext cx="1369136"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BB727A6C-16EB-48AB-A616-C98C4AAEAFFC}"/>
              </a:ext>
            </a:extLst>
          </p:cNvPr>
          <p:cNvGrpSpPr/>
          <p:nvPr/>
        </p:nvGrpSpPr>
        <p:grpSpPr>
          <a:xfrm>
            <a:off x="7413735" y="5051042"/>
            <a:ext cx="4499902" cy="536713"/>
            <a:chOff x="7413735" y="5051042"/>
            <a:chExt cx="4499902" cy="536713"/>
          </a:xfrm>
        </p:grpSpPr>
        <p:sp>
          <p:nvSpPr>
            <p:cNvPr id="16" name="Rectangle: Rounded Corners 15">
              <a:extLst>
                <a:ext uri="{FF2B5EF4-FFF2-40B4-BE49-F238E27FC236}">
                  <a16:creationId xmlns:a16="http://schemas.microsoft.com/office/drawing/2014/main" id="{DF6929AA-E122-45D7-AA39-764D54119E2A}"/>
                </a:ext>
              </a:extLst>
            </p:cNvPr>
            <p:cNvSpPr/>
            <p:nvPr/>
          </p:nvSpPr>
          <p:spPr>
            <a:xfrm>
              <a:off x="8775095" y="5051042"/>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Fulfilment</a:t>
              </a:r>
            </a:p>
          </p:txBody>
        </p:sp>
        <p:cxnSp>
          <p:nvCxnSpPr>
            <p:cNvPr id="17" name="Straight Arrow Connector 16">
              <a:extLst>
                <a:ext uri="{FF2B5EF4-FFF2-40B4-BE49-F238E27FC236}">
                  <a16:creationId xmlns:a16="http://schemas.microsoft.com/office/drawing/2014/main" id="{5834B564-E8D8-4540-80E9-EF25C1F30797}"/>
                </a:ext>
              </a:extLst>
            </p:cNvPr>
            <p:cNvCxnSpPr>
              <a:cxnSpLocks/>
              <a:endCxn id="16" idx="1"/>
            </p:cNvCxnSpPr>
            <p:nvPr/>
          </p:nvCxnSpPr>
          <p:spPr>
            <a:xfrm>
              <a:off x="7413735" y="5319399"/>
              <a:ext cx="1361360" cy="0"/>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7CBA8E4-95FF-4208-8E01-2FC83B386F09}"/>
              </a:ext>
            </a:extLst>
          </p:cNvPr>
          <p:cNvGrpSpPr/>
          <p:nvPr/>
        </p:nvGrpSpPr>
        <p:grpSpPr>
          <a:xfrm>
            <a:off x="278361" y="4780605"/>
            <a:ext cx="4542094" cy="1285576"/>
            <a:chOff x="278361" y="4780605"/>
            <a:chExt cx="4542094" cy="1285576"/>
          </a:xfrm>
        </p:grpSpPr>
        <p:sp>
          <p:nvSpPr>
            <p:cNvPr id="19" name="Rectangle: Rounded Corners 18">
              <a:extLst>
                <a:ext uri="{FF2B5EF4-FFF2-40B4-BE49-F238E27FC236}">
                  <a16:creationId xmlns:a16="http://schemas.microsoft.com/office/drawing/2014/main" id="{E588A5D9-055A-4893-90BB-398442CC777D}"/>
                </a:ext>
              </a:extLst>
            </p:cNvPr>
            <p:cNvSpPr/>
            <p:nvPr/>
          </p:nvSpPr>
          <p:spPr>
            <a:xfrm>
              <a:off x="278361" y="5529468"/>
              <a:ext cx="3138542"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Payment Processing</a:t>
              </a:r>
            </a:p>
          </p:txBody>
        </p:sp>
        <p:cxnSp>
          <p:nvCxnSpPr>
            <p:cNvPr id="20" name="Straight Arrow Connector 19">
              <a:extLst>
                <a:ext uri="{FF2B5EF4-FFF2-40B4-BE49-F238E27FC236}">
                  <a16:creationId xmlns:a16="http://schemas.microsoft.com/office/drawing/2014/main" id="{12C7516B-8A98-4B3A-947D-8E498FDEC64D}"/>
                </a:ext>
              </a:extLst>
            </p:cNvPr>
            <p:cNvCxnSpPr>
              <a:cxnSpLocks/>
            </p:cNvCxnSpPr>
            <p:nvPr/>
          </p:nvCxnSpPr>
          <p:spPr>
            <a:xfrm>
              <a:off x="825500" y="4780605"/>
              <a:ext cx="0" cy="7488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FCFE4B2-9D50-4116-824C-C5056555C88A}"/>
                </a:ext>
              </a:extLst>
            </p:cNvPr>
            <p:cNvSpPr txBox="1"/>
            <p:nvPr/>
          </p:nvSpPr>
          <p:spPr>
            <a:xfrm>
              <a:off x="2874088" y="4993955"/>
              <a:ext cx="1946367" cy="369332"/>
            </a:xfrm>
            <a:prstGeom prst="rect">
              <a:avLst/>
            </a:prstGeom>
            <a:noFill/>
          </p:spPr>
          <p:txBody>
            <a:bodyPr wrap="none" rtlCol="0">
              <a:spAutoFit/>
            </a:bodyPr>
            <a:lstStyle/>
            <a:p>
              <a:r>
                <a:rPr lang="en-US" dirty="0"/>
                <a:t>Charge Credit Card</a:t>
              </a:r>
            </a:p>
          </p:txBody>
        </p:sp>
      </p:grpSp>
      <p:sp>
        <p:nvSpPr>
          <p:cNvPr id="22" name="Rectangle: Rounded Corners 21">
            <a:extLst>
              <a:ext uri="{FF2B5EF4-FFF2-40B4-BE49-F238E27FC236}">
                <a16:creationId xmlns:a16="http://schemas.microsoft.com/office/drawing/2014/main" id="{F1B8F028-86D2-4B98-A2E5-3E33AF40B097}"/>
              </a:ext>
            </a:extLst>
          </p:cNvPr>
          <p:cNvSpPr/>
          <p:nvPr/>
        </p:nvSpPr>
        <p:spPr>
          <a:xfrm>
            <a:off x="278361" y="2954589"/>
            <a:ext cx="3130762" cy="53671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API Gateway</a:t>
            </a:r>
          </a:p>
        </p:txBody>
      </p:sp>
      <p:cxnSp>
        <p:nvCxnSpPr>
          <p:cNvPr id="23" name="Straight Arrow Connector 22">
            <a:extLst>
              <a:ext uri="{FF2B5EF4-FFF2-40B4-BE49-F238E27FC236}">
                <a16:creationId xmlns:a16="http://schemas.microsoft.com/office/drawing/2014/main" id="{5FD3830F-F240-4443-A19E-FAFB332AAB75}"/>
              </a:ext>
            </a:extLst>
          </p:cNvPr>
          <p:cNvCxnSpPr>
            <a:cxnSpLocks/>
          </p:cNvCxnSpPr>
          <p:nvPr/>
        </p:nvCxnSpPr>
        <p:spPr>
          <a:xfrm>
            <a:off x="825500" y="2176667"/>
            <a:ext cx="0" cy="7779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61BA0665-A358-4815-9295-C7BF62AEBB01}"/>
              </a:ext>
            </a:extLst>
          </p:cNvPr>
          <p:cNvSpPr txBox="1"/>
          <p:nvPr/>
        </p:nvSpPr>
        <p:spPr>
          <a:xfrm>
            <a:off x="2874088" y="2344048"/>
            <a:ext cx="1279581" cy="369332"/>
          </a:xfrm>
          <a:prstGeom prst="rect">
            <a:avLst/>
          </a:prstGeom>
          <a:noFill/>
        </p:spPr>
        <p:txBody>
          <a:bodyPr wrap="none" rtlCol="0">
            <a:spAutoFit/>
          </a:bodyPr>
          <a:lstStyle/>
          <a:p>
            <a:r>
              <a:rPr lang="en-US" dirty="0"/>
              <a:t>Place Order</a:t>
            </a:r>
          </a:p>
        </p:txBody>
      </p:sp>
      <p:sp>
        <p:nvSpPr>
          <p:cNvPr id="25" name="Rectangle: Rounded Corners 24">
            <a:extLst>
              <a:ext uri="{FF2B5EF4-FFF2-40B4-BE49-F238E27FC236}">
                <a16:creationId xmlns:a16="http://schemas.microsoft.com/office/drawing/2014/main" id="{281F618D-6382-49F7-8DF4-D38368C57C9F}"/>
              </a:ext>
            </a:extLst>
          </p:cNvPr>
          <p:cNvSpPr/>
          <p:nvPr/>
        </p:nvSpPr>
        <p:spPr>
          <a:xfrm>
            <a:off x="293919" y="4243892"/>
            <a:ext cx="3122983" cy="5367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Order Processing</a:t>
            </a:r>
          </a:p>
        </p:txBody>
      </p:sp>
      <p:cxnSp>
        <p:nvCxnSpPr>
          <p:cNvPr id="26" name="Straight Arrow Connector 25">
            <a:extLst>
              <a:ext uri="{FF2B5EF4-FFF2-40B4-BE49-F238E27FC236}">
                <a16:creationId xmlns:a16="http://schemas.microsoft.com/office/drawing/2014/main" id="{686792BD-3E3C-4249-B4E8-C198F5BD43A8}"/>
              </a:ext>
            </a:extLst>
          </p:cNvPr>
          <p:cNvCxnSpPr>
            <a:cxnSpLocks/>
          </p:cNvCxnSpPr>
          <p:nvPr/>
        </p:nvCxnSpPr>
        <p:spPr>
          <a:xfrm>
            <a:off x="825500" y="3491302"/>
            <a:ext cx="0" cy="7525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E6C5C15C-555C-42D2-94EF-8B23B460AEB1}"/>
              </a:ext>
            </a:extLst>
          </p:cNvPr>
          <p:cNvSpPr txBox="1"/>
          <p:nvPr/>
        </p:nvSpPr>
        <p:spPr>
          <a:xfrm>
            <a:off x="2851627" y="3633707"/>
            <a:ext cx="1279581" cy="369332"/>
          </a:xfrm>
          <a:prstGeom prst="rect">
            <a:avLst/>
          </a:prstGeom>
          <a:noFill/>
        </p:spPr>
        <p:txBody>
          <a:bodyPr wrap="none" rtlCol="0">
            <a:spAutoFit/>
          </a:bodyPr>
          <a:lstStyle/>
          <a:p>
            <a:r>
              <a:rPr lang="en-US" dirty="0"/>
              <a:t>Place Order</a:t>
            </a:r>
          </a:p>
        </p:txBody>
      </p:sp>
      <p:grpSp>
        <p:nvGrpSpPr>
          <p:cNvPr id="28" name="Group 27">
            <a:extLst>
              <a:ext uri="{FF2B5EF4-FFF2-40B4-BE49-F238E27FC236}">
                <a16:creationId xmlns:a16="http://schemas.microsoft.com/office/drawing/2014/main" id="{D8B17926-DFAD-4917-9B13-5C6DD68D0781}"/>
              </a:ext>
            </a:extLst>
          </p:cNvPr>
          <p:cNvGrpSpPr/>
          <p:nvPr/>
        </p:nvGrpSpPr>
        <p:grpSpPr>
          <a:xfrm>
            <a:off x="3416902" y="3379070"/>
            <a:ext cx="2498188" cy="1133179"/>
            <a:chOff x="3416902" y="3379070"/>
            <a:chExt cx="2498188" cy="1133179"/>
          </a:xfrm>
        </p:grpSpPr>
        <p:cxnSp>
          <p:nvCxnSpPr>
            <p:cNvPr id="29" name="Straight Arrow Connector 28">
              <a:extLst>
                <a:ext uri="{FF2B5EF4-FFF2-40B4-BE49-F238E27FC236}">
                  <a16:creationId xmlns:a16="http://schemas.microsoft.com/office/drawing/2014/main" id="{8047CAF9-3876-49F5-81C8-BDBF01FB46F8}"/>
                </a:ext>
              </a:extLst>
            </p:cNvPr>
            <p:cNvCxnSpPr>
              <a:cxnSpLocks/>
              <a:stCxn id="25" idx="3"/>
              <a:endCxn id="5" idx="2"/>
            </p:cNvCxnSpPr>
            <p:nvPr/>
          </p:nvCxnSpPr>
          <p:spPr>
            <a:xfrm flipV="1">
              <a:off x="3416902" y="3379070"/>
              <a:ext cx="2498188" cy="11331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8F94032-FEE6-4AB9-B3FD-A62BB6B7209D}"/>
                </a:ext>
              </a:extLst>
            </p:cNvPr>
            <p:cNvSpPr txBox="1"/>
            <p:nvPr/>
          </p:nvSpPr>
          <p:spPr>
            <a:xfrm rot="20061890">
              <a:off x="3510198" y="3973168"/>
              <a:ext cx="2311595" cy="369332"/>
            </a:xfrm>
            <a:prstGeom prst="rect">
              <a:avLst/>
            </a:prstGeom>
            <a:noFill/>
          </p:spPr>
          <p:txBody>
            <a:bodyPr wrap="none" rtlCol="0">
              <a:spAutoFit/>
            </a:bodyPr>
            <a:lstStyle/>
            <a:p>
              <a:r>
                <a:rPr lang="en-US" dirty="0"/>
                <a:t>Publish Payment Event</a:t>
              </a:r>
            </a:p>
          </p:txBody>
        </p:sp>
      </p:grpSp>
      <p:sp>
        <p:nvSpPr>
          <p:cNvPr id="31" name="TextBox 30">
            <a:extLst>
              <a:ext uri="{FF2B5EF4-FFF2-40B4-BE49-F238E27FC236}">
                <a16:creationId xmlns:a16="http://schemas.microsoft.com/office/drawing/2014/main" id="{7D005DEC-A4F4-4672-B6D9-5777E8C7ECF1}"/>
              </a:ext>
            </a:extLst>
          </p:cNvPr>
          <p:cNvSpPr txBox="1"/>
          <p:nvPr/>
        </p:nvSpPr>
        <p:spPr>
          <a:xfrm>
            <a:off x="7533130" y="1566870"/>
            <a:ext cx="1886286" cy="369332"/>
          </a:xfrm>
          <a:prstGeom prst="rect">
            <a:avLst/>
          </a:prstGeom>
          <a:noFill/>
        </p:spPr>
        <p:txBody>
          <a:bodyPr wrap="none" rtlCol="0">
            <a:spAutoFit/>
          </a:bodyPr>
          <a:lstStyle/>
          <a:p>
            <a:r>
              <a:rPr lang="en-US" dirty="0"/>
              <a:t>Notify Subscribers</a:t>
            </a:r>
          </a:p>
        </p:txBody>
      </p:sp>
      <p:sp>
        <p:nvSpPr>
          <p:cNvPr id="32" name="TextBox 31">
            <a:extLst>
              <a:ext uri="{FF2B5EF4-FFF2-40B4-BE49-F238E27FC236}">
                <a16:creationId xmlns:a16="http://schemas.microsoft.com/office/drawing/2014/main" id="{9F3D3A9B-FD86-430F-9B82-E37D721CF292}"/>
              </a:ext>
            </a:extLst>
          </p:cNvPr>
          <p:cNvSpPr txBox="1"/>
          <p:nvPr/>
        </p:nvSpPr>
        <p:spPr>
          <a:xfrm>
            <a:off x="8985446" y="2759594"/>
            <a:ext cx="1821845" cy="369332"/>
          </a:xfrm>
          <a:prstGeom prst="rect">
            <a:avLst/>
          </a:prstGeom>
          <a:noFill/>
        </p:spPr>
        <p:txBody>
          <a:bodyPr wrap="none" rtlCol="0">
            <a:spAutoFit/>
          </a:bodyPr>
          <a:lstStyle/>
          <a:p>
            <a:r>
              <a:rPr lang="en-US" dirty="0"/>
              <a:t>Update Inventory</a:t>
            </a:r>
          </a:p>
        </p:txBody>
      </p:sp>
      <p:sp>
        <p:nvSpPr>
          <p:cNvPr id="33" name="TextBox 32">
            <a:extLst>
              <a:ext uri="{FF2B5EF4-FFF2-40B4-BE49-F238E27FC236}">
                <a16:creationId xmlns:a16="http://schemas.microsoft.com/office/drawing/2014/main" id="{0A0F26A6-2CF5-4D0F-B795-FFEE0E30C97E}"/>
              </a:ext>
            </a:extLst>
          </p:cNvPr>
          <p:cNvSpPr txBox="1"/>
          <p:nvPr/>
        </p:nvSpPr>
        <p:spPr>
          <a:xfrm>
            <a:off x="9038073" y="4133556"/>
            <a:ext cx="2537682" cy="369332"/>
          </a:xfrm>
          <a:prstGeom prst="rect">
            <a:avLst/>
          </a:prstGeom>
          <a:noFill/>
        </p:spPr>
        <p:txBody>
          <a:bodyPr wrap="none" rtlCol="0">
            <a:spAutoFit/>
          </a:bodyPr>
          <a:lstStyle/>
          <a:p>
            <a:r>
              <a:rPr lang="en-US" dirty="0"/>
              <a:t>Send Order Confirmation</a:t>
            </a:r>
          </a:p>
        </p:txBody>
      </p:sp>
      <p:sp>
        <p:nvSpPr>
          <p:cNvPr id="34" name="TextBox 33">
            <a:extLst>
              <a:ext uri="{FF2B5EF4-FFF2-40B4-BE49-F238E27FC236}">
                <a16:creationId xmlns:a16="http://schemas.microsoft.com/office/drawing/2014/main" id="{3B74C37A-EA2D-4FCA-AF4F-0F9A9D7F1015}"/>
              </a:ext>
            </a:extLst>
          </p:cNvPr>
          <p:cNvSpPr txBox="1"/>
          <p:nvPr/>
        </p:nvSpPr>
        <p:spPr>
          <a:xfrm>
            <a:off x="9038073" y="5610925"/>
            <a:ext cx="2211246" cy="369332"/>
          </a:xfrm>
          <a:prstGeom prst="rect">
            <a:avLst/>
          </a:prstGeom>
          <a:noFill/>
        </p:spPr>
        <p:txBody>
          <a:bodyPr wrap="none" rtlCol="0">
            <a:spAutoFit/>
          </a:bodyPr>
          <a:lstStyle/>
          <a:p>
            <a:r>
              <a:rPr lang="en-US" dirty="0"/>
              <a:t>Create Shipping Label</a:t>
            </a:r>
          </a:p>
        </p:txBody>
      </p:sp>
    </p:spTree>
    <p:extLst>
      <p:ext uri="{BB962C8B-B14F-4D97-AF65-F5344CB8AC3E}">
        <p14:creationId xmlns:p14="http://schemas.microsoft.com/office/powerpoint/2010/main" val="1517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1.875E-6 -2.96296E-6 L -0.13685 0.00023 " pathEditMode="relative" rAng="0" ptsTypes="AA">
                                      <p:cBhvr>
                                        <p:cTn id="28" dur="2000" fill="hold"/>
                                        <p:tgtEl>
                                          <p:spTgt spid="27"/>
                                        </p:tgtEl>
                                        <p:attrNameLst>
                                          <p:attrName>ppt_x</p:attrName>
                                          <p:attrName>ppt_y</p:attrName>
                                        </p:attrNameLst>
                                      </p:cBhvr>
                                      <p:rCtr x="-68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4" grpId="0"/>
      <p:bldP spid="2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A5E8C1-EB87-4F2D-88F7-DB7C1E420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140" y="645114"/>
            <a:ext cx="6213720" cy="533003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520591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55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7931-FC2C-4BDE-9E25-7A60466FD4C8}"/>
              </a:ext>
            </a:extLst>
          </p:cNvPr>
          <p:cNvSpPr>
            <a:spLocks noGrp="1"/>
          </p:cNvSpPr>
          <p:nvPr>
            <p:ph type="title"/>
          </p:nvPr>
        </p:nvSpPr>
        <p:spPr/>
        <p:txBody>
          <a:bodyPr/>
          <a:lstStyle/>
          <a:p>
            <a:r>
              <a:rPr lang="en-US" dirty="0"/>
              <a:t>Preamble</a:t>
            </a:r>
          </a:p>
        </p:txBody>
      </p:sp>
      <p:sp>
        <p:nvSpPr>
          <p:cNvPr id="3" name="Text Placeholder 2">
            <a:extLst>
              <a:ext uri="{FF2B5EF4-FFF2-40B4-BE49-F238E27FC236}">
                <a16:creationId xmlns:a16="http://schemas.microsoft.com/office/drawing/2014/main" id="{51246D1D-A531-4BDF-AAFC-2DF45EC8514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273529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311894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cxnSp>
        <p:nvCxnSpPr>
          <p:cNvPr id="13" name="Connector: Elbow 12">
            <a:extLst>
              <a:ext uri="{FF2B5EF4-FFF2-40B4-BE49-F238E27FC236}">
                <a16:creationId xmlns:a16="http://schemas.microsoft.com/office/drawing/2014/main" id="{F549DE1C-A5DE-4406-9C7E-46D39E9DBAA3}"/>
              </a:ext>
            </a:extLst>
          </p:cNvPr>
          <p:cNvCxnSpPr>
            <a:stCxn id="4" idx="0"/>
            <a:endCxn id="6"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Connector: Elbow 17">
            <a:extLst>
              <a:ext uri="{FF2B5EF4-FFF2-40B4-BE49-F238E27FC236}">
                <a16:creationId xmlns:a16="http://schemas.microsoft.com/office/drawing/2014/main" id="{FFE20860-072C-48EA-A17C-D7B8D6837960}"/>
              </a:ext>
            </a:extLst>
          </p:cNvPr>
          <p:cNvCxnSpPr>
            <a:stCxn id="4" idx="0"/>
            <a:endCxn id="5"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or: Elbow 19">
            <a:extLst>
              <a:ext uri="{FF2B5EF4-FFF2-40B4-BE49-F238E27FC236}">
                <a16:creationId xmlns:a16="http://schemas.microsoft.com/office/drawing/2014/main" id="{4A22D222-9882-492A-9697-429AAB06963D}"/>
              </a:ext>
            </a:extLst>
          </p:cNvPr>
          <p:cNvCxnSpPr>
            <a:stCxn id="4" idx="0"/>
            <a:endCxn id="2"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77309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22" presetClass="entr" presetSubtype="2"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0"/>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207">
            <a:extLst>
              <a:ext uri="{FF2B5EF4-FFF2-40B4-BE49-F238E27FC236}">
                <a16:creationId xmlns:a16="http://schemas.microsoft.com/office/drawing/2014/main" id="{27A31126-DE25-4C0B-A0C6-C034D1F92375}"/>
              </a:ext>
            </a:extLst>
          </p:cNvPr>
          <p:cNvGrpSpPr/>
          <p:nvPr/>
        </p:nvGrpSpPr>
        <p:grpSpPr>
          <a:xfrm>
            <a:off x="1089791" y="3097925"/>
            <a:ext cx="10063653" cy="1450427"/>
            <a:chOff x="1089791" y="3097925"/>
            <a:chExt cx="10063653" cy="1450427"/>
          </a:xfrm>
        </p:grpSpPr>
        <p:sp>
          <p:nvSpPr>
            <p:cNvPr id="32" name="Rectangle: Rounded Corners 31">
              <a:extLst>
                <a:ext uri="{FF2B5EF4-FFF2-40B4-BE49-F238E27FC236}">
                  <a16:creationId xmlns:a16="http://schemas.microsoft.com/office/drawing/2014/main" id="{5502E3DB-3873-4F05-8D9F-06FCA8B803E0}"/>
                </a:ext>
              </a:extLst>
            </p:cNvPr>
            <p:cNvSpPr/>
            <p:nvPr/>
          </p:nvSpPr>
          <p:spPr>
            <a:xfrm>
              <a:off x="3806715" y="311894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30" name="Rectangle: Rounded Corners 29">
              <a:extLst>
                <a:ext uri="{FF2B5EF4-FFF2-40B4-BE49-F238E27FC236}">
                  <a16:creationId xmlns:a16="http://schemas.microsoft.com/office/drawing/2014/main" id="{909B4C88-B2D3-49F9-86F2-852CE9F868B7}"/>
                </a:ext>
              </a:extLst>
            </p:cNvPr>
            <p:cNvSpPr/>
            <p:nvPr/>
          </p:nvSpPr>
          <p:spPr>
            <a:xfrm>
              <a:off x="1089791" y="309792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4" name="Rectangle: Rounded Corners 33">
              <a:extLst>
                <a:ext uri="{FF2B5EF4-FFF2-40B4-BE49-F238E27FC236}">
                  <a16:creationId xmlns:a16="http://schemas.microsoft.com/office/drawing/2014/main" id="{6A1739C0-DD0D-4138-B54B-C517E6FD189C}"/>
                </a:ext>
              </a:extLst>
            </p:cNvPr>
            <p:cNvSpPr/>
            <p:nvPr/>
          </p:nvSpPr>
          <p:spPr>
            <a:xfrm>
              <a:off x="6518383"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35" name="Rectangle: Rounded Corners 34">
              <a:extLst>
                <a:ext uri="{FF2B5EF4-FFF2-40B4-BE49-F238E27FC236}">
                  <a16:creationId xmlns:a16="http://schemas.microsoft.com/office/drawing/2014/main" id="{A1C3F09F-3E97-4995-A452-7722C9016EC1}"/>
                </a:ext>
              </a:extLst>
            </p:cNvPr>
            <p:cNvSpPr/>
            <p:nvPr/>
          </p:nvSpPr>
          <p:spPr>
            <a:xfrm>
              <a:off x="9230051" y="312945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36" name="Cylinder 35">
              <a:extLst>
                <a:ext uri="{FF2B5EF4-FFF2-40B4-BE49-F238E27FC236}">
                  <a16:creationId xmlns:a16="http://schemas.microsoft.com/office/drawing/2014/main" id="{EF21CF3F-3533-471E-BD21-B1F90351BD48}"/>
                </a:ext>
              </a:extLst>
            </p:cNvPr>
            <p:cNvSpPr/>
            <p:nvPr/>
          </p:nvSpPr>
          <p:spPr>
            <a:xfrm>
              <a:off x="159428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37" name="Cylinder 36">
              <a:extLst>
                <a:ext uri="{FF2B5EF4-FFF2-40B4-BE49-F238E27FC236}">
                  <a16:creationId xmlns:a16="http://schemas.microsoft.com/office/drawing/2014/main" id="{D13308DD-70A5-45AF-BA73-C38F35DEEA1C}"/>
                </a:ext>
              </a:extLst>
            </p:cNvPr>
            <p:cNvSpPr/>
            <p:nvPr/>
          </p:nvSpPr>
          <p:spPr>
            <a:xfrm>
              <a:off x="4311211"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38" name="Cylinder 37">
              <a:extLst>
                <a:ext uri="{FF2B5EF4-FFF2-40B4-BE49-F238E27FC236}">
                  <a16:creationId xmlns:a16="http://schemas.microsoft.com/office/drawing/2014/main" id="{CB333672-3AC3-48C6-94BF-199A4C79F932}"/>
                </a:ext>
              </a:extLst>
            </p:cNvPr>
            <p:cNvSpPr/>
            <p:nvPr/>
          </p:nvSpPr>
          <p:spPr>
            <a:xfrm>
              <a:off x="7028135"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39" name="Cylinder 38">
              <a:extLst>
                <a:ext uri="{FF2B5EF4-FFF2-40B4-BE49-F238E27FC236}">
                  <a16:creationId xmlns:a16="http://schemas.microsoft.com/office/drawing/2014/main" id="{CCFCBD0A-C1A2-4A58-955E-63312EBBDBC9}"/>
                </a:ext>
              </a:extLst>
            </p:cNvPr>
            <p:cNvSpPr/>
            <p:nvPr/>
          </p:nvSpPr>
          <p:spPr>
            <a:xfrm>
              <a:off x="9734547" y="406487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0" name="Straight Connector 39">
              <a:extLst>
                <a:ext uri="{FF2B5EF4-FFF2-40B4-BE49-F238E27FC236}">
                  <a16:creationId xmlns:a16="http://schemas.microsoft.com/office/drawing/2014/main" id="{C5987DB4-CF40-4AFB-8BC4-AE6D147F6573}"/>
                </a:ext>
              </a:extLst>
            </p:cNvPr>
            <p:cNvCxnSpPr>
              <a:cxnSpLocks/>
              <a:stCxn id="30" idx="2"/>
              <a:endCxn id="36" idx="1"/>
            </p:cNvCxnSpPr>
            <p:nvPr/>
          </p:nvCxnSpPr>
          <p:spPr>
            <a:xfrm flipH="1">
              <a:off x="2051487" y="373905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E30CD1-6874-40AA-9449-29B93AAA50A1}"/>
                </a:ext>
              </a:extLst>
            </p:cNvPr>
            <p:cNvCxnSpPr>
              <a:cxnSpLocks/>
              <a:endCxn id="37" idx="1"/>
            </p:cNvCxnSpPr>
            <p:nvPr/>
          </p:nvCxnSpPr>
          <p:spPr>
            <a:xfrm flipH="1">
              <a:off x="4768411" y="373905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09CFEA-B11D-4BAE-9214-F995957F0947}"/>
                </a:ext>
              </a:extLst>
            </p:cNvPr>
            <p:cNvCxnSpPr>
              <a:cxnSpLocks/>
              <a:stCxn id="34" idx="2"/>
              <a:endCxn id="38" idx="1"/>
            </p:cNvCxnSpPr>
            <p:nvPr/>
          </p:nvCxnSpPr>
          <p:spPr>
            <a:xfrm>
              <a:off x="7480080" y="377058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5A594D6-9B4D-4226-99F6-53929170B6E6}"/>
                </a:ext>
              </a:extLst>
            </p:cNvPr>
            <p:cNvCxnSpPr>
              <a:cxnSpLocks/>
              <a:stCxn id="35" idx="2"/>
              <a:endCxn id="39" idx="1"/>
            </p:cNvCxnSpPr>
            <p:nvPr/>
          </p:nvCxnSpPr>
          <p:spPr>
            <a:xfrm flipH="1">
              <a:off x="10191747" y="377058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114D106-A51D-4165-8A8C-7A5D070970F8}"/>
              </a:ext>
            </a:extLst>
          </p:cNvPr>
          <p:cNvCxnSpPr>
            <a:cxnSpLocks/>
            <a:endCxn id="35" idx="0"/>
          </p:cNvCxnSpPr>
          <p:nvPr/>
        </p:nvCxnSpPr>
        <p:spPr>
          <a:xfrm rot="16200000" flipH="1">
            <a:off x="7474825" y="412530"/>
            <a:ext cx="10509" cy="5423336"/>
          </a:xfrm>
          <a:prstGeom prst="bentConnector3">
            <a:avLst>
              <a:gd name="adj1" fmla="val -534757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Connector: Elbow 44">
            <a:extLst>
              <a:ext uri="{FF2B5EF4-FFF2-40B4-BE49-F238E27FC236}">
                <a16:creationId xmlns:a16="http://schemas.microsoft.com/office/drawing/2014/main" id="{D304D58C-C0EE-4A07-95DC-F313B5251C82}"/>
              </a:ext>
            </a:extLst>
          </p:cNvPr>
          <p:cNvCxnSpPr>
            <a:cxnSpLocks/>
            <a:endCxn id="34" idx="0"/>
          </p:cNvCxnSpPr>
          <p:nvPr/>
        </p:nvCxnSpPr>
        <p:spPr>
          <a:xfrm rot="16200000" flipH="1">
            <a:off x="6118991" y="1768364"/>
            <a:ext cx="10509" cy="2711668"/>
          </a:xfrm>
          <a:prstGeom prst="bentConnector3">
            <a:avLst>
              <a:gd name="adj1" fmla="val -2991008"/>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6" name="Connector: Elbow 45">
            <a:extLst>
              <a:ext uri="{FF2B5EF4-FFF2-40B4-BE49-F238E27FC236}">
                <a16:creationId xmlns:a16="http://schemas.microsoft.com/office/drawing/2014/main" id="{E62A27F7-4F77-4F0C-BF08-0D51BDF499A5}"/>
              </a:ext>
            </a:extLst>
          </p:cNvPr>
          <p:cNvCxnSpPr>
            <a:cxnSpLocks/>
            <a:endCxn id="30" idx="0"/>
          </p:cNvCxnSpPr>
          <p:nvPr/>
        </p:nvCxnSpPr>
        <p:spPr>
          <a:xfrm rot="16200000" flipV="1">
            <a:off x="3399441" y="1749973"/>
            <a:ext cx="21019" cy="2716924"/>
          </a:xfrm>
          <a:prstGeom prst="bentConnector3">
            <a:avLst>
              <a:gd name="adj1" fmla="val 1595433"/>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Tree>
    <p:extLst>
      <p:ext uri="{BB962C8B-B14F-4D97-AF65-F5344CB8AC3E}">
        <p14:creationId xmlns:p14="http://schemas.microsoft.com/office/powerpoint/2010/main" val="248291178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6"/>
                                        </p:tgtEl>
                                        <p:attrNameLst>
                                          <p:attrName>style.visibility</p:attrName>
                                        </p:attrNameLst>
                                      </p:cBhvr>
                                      <p:to>
                                        <p:strVal val="hidden"/>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3.33333E-6 2.59259E-6 L -3.33333E-6 -0.15347 " pathEditMode="relative" rAng="0" ptsTypes="AA">
                                      <p:cBhvr>
                                        <p:cTn id="13" dur="2000" fill="hold"/>
                                        <p:tgtEl>
                                          <p:spTgt spid="208"/>
                                        </p:tgtEl>
                                        <p:attrNameLst>
                                          <p:attrName>ppt_x</p:attrName>
                                          <p:attrName>ppt_y</p:attrName>
                                        </p:attrNameLst>
                                      </p:cBhvr>
                                      <p:rCtr x="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Resident Move-In</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14" name="Straight Arrow Connector 13">
            <a:extLst>
              <a:ext uri="{FF2B5EF4-FFF2-40B4-BE49-F238E27FC236}">
                <a16:creationId xmlns:a16="http://schemas.microsoft.com/office/drawing/2014/main" id="{565BFC5B-948A-4A4E-AE31-2ADEF3F55308}"/>
              </a:ext>
            </a:extLst>
          </p:cNvPr>
          <p:cNvCxnSpPr>
            <a:cxnSpLocks/>
            <a:stCxn id="4"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43" name="Straight Arrow Connector 42">
            <a:extLst>
              <a:ext uri="{FF2B5EF4-FFF2-40B4-BE49-F238E27FC236}">
                <a16:creationId xmlns:a16="http://schemas.microsoft.com/office/drawing/2014/main" id="{2F175F37-DE24-4B82-9267-CC909F4A64A4}"/>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C21C0A80-B619-42EE-BA54-2809352BDD83}"/>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FB263677-5C1D-411F-B610-560A829940FE}"/>
              </a:ext>
            </a:extLst>
          </p:cNvPr>
          <p:cNvCxnSpPr>
            <a:stCxn id="41" idx="2"/>
            <a:endCxn id="27"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BB9420E4-844C-42D0-82F3-28B12F2DDA67}"/>
              </a:ext>
            </a:extLst>
          </p:cNvPr>
          <p:cNvCxnSpPr>
            <a:stCxn id="27" idx="0"/>
            <a:endCxn id="9"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a:extLst>
              <a:ext uri="{FF2B5EF4-FFF2-40B4-BE49-F238E27FC236}">
                <a16:creationId xmlns:a16="http://schemas.microsoft.com/office/drawing/2014/main" id="{569E5C19-D4B7-423E-A1E9-F2A223DC71B9}"/>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a:extLst>
              <a:ext uri="{FF2B5EF4-FFF2-40B4-BE49-F238E27FC236}">
                <a16:creationId xmlns:a16="http://schemas.microsoft.com/office/drawing/2014/main" id="{6FCDADE5-4C44-42B2-AAF3-BA250DC7542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6451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par>
                                <p:cTn id="27" presetID="22" presetClass="entr" presetSubtype="1"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par>
                                <p:cTn id="30" presetID="22" presetClass="entr" presetSubtype="1"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up)">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par>
                                <p:cTn id="38" presetID="22" presetClass="entr" presetSubtype="4"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down)">
                                      <p:cBhvr>
                                        <p:cTn id="40" dur="500"/>
                                        <p:tgtEl>
                                          <p:spTgt spid="49"/>
                                        </p:tgtEl>
                                      </p:cBhvr>
                                    </p:animEffect>
                                  </p:childTnLst>
                                </p:cTn>
                              </p:par>
                              <p:par>
                                <p:cTn id="41" presetID="22" presetClass="entr" presetSubtype="4"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1490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down)">
                                      <p:cBhvr>
                                        <p:cTn id="23" dur="500"/>
                                        <p:tgtEl>
                                          <p:spTgt spid="34"/>
                                        </p:tgtEl>
                                      </p:cBhvr>
                                    </p:animEffect>
                                  </p:childTnLst>
                                </p:cTn>
                              </p:par>
                              <p:par>
                                <p:cTn id="24" presetID="22" presetClass="entr" presetSubtype="4"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down)">
                                      <p:cBhvr>
                                        <p:cTn id="26" dur="500"/>
                                        <p:tgtEl>
                                          <p:spTgt spid="32"/>
                                        </p:tgtEl>
                                      </p:cBhvr>
                                    </p:animEffect>
                                  </p:childTnLst>
                                </p:cTn>
                              </p:par>
                              <p:par>
                                <p:cTn id="27" presetID="22" presetClass="entr" presetSubtype="4"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grpSp>
        <p:nvGrpSpPr>
          <p:cNvPr id="36" name="Group 35">
            <a:extLst>
              <a:ext uri="{FF2B5EF4-FFF2-40B4-BE49-F238E27FC236}">
                <a16:creationId xmlns:a16="http://schemas.microsoft.com/office/drawing/2014/main" id="{C250B707-B827-4B00-959C-66BCDE7ABCB6}"/>
              </a:ext>
            </a:extLst>
          </p:cNvPr>
          <p:cNvGrpSpPr/>
          <p:nvPr/>
        </p:nvGrpSpPr>
        <p:grpSpPr>
          <a:xfrm>
            <a:off x="1075011" y="2050175"/>
            <a:ext cx="10118502" cy="3514296"/>
            <a:chOff x="1075011" y="2050175"/>
            <a:chExt cx="10118502" cy="3514296"/>
          </a:xfrm>
        </p:grpSpPr>
        <p:sp>
          <p:nvSpPr>
            <p:cNvPr id="38" name="Rectangle: Rounded Corners 37">
              <a:extLst>
                <a:ext uri="{FF2B5EF4-FFF2-40B4-BE49-F238E27FC236}">
                  <a16:creationId xmlns:a16="http://schemas.microsoft.com/office/drawing/2014/main" id="{F4228608-243D-42D3-8843-BCF59E789E3E}"/>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9" name="Rectangle: Rounded Corners 38">
              <a:extLst>
                <a:ext uri="{FF2B5EF4-FFF2-40B4-BE49-F238E27FC236}">
                  <a16:creationId xmlns:a16="http://schemas.microsoft.com/office/drawing/2014/main" id="{F7E41222-22F7-4712-B586-3D7CE6A47ECC}"/>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0" name="Rectangle: Rounded Corners 39">
              <a:extLst>
                <a:ext uri="{FF2B5EF4-FFF2-40B4-BE49-F238E27FC236}">
                  <a16:creationId xmlns:a16="http://schemas.microsoft.com/office/drawing/2014/main" id="{7179BDC5-34B5-44C9-89AA-C7C4CE922201}"/>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2" name="Rectangle: Rounded Corners 41">
              <a:extLst>
                <a:ext uri="{FF2B5EF4-FFF2-40B4-BE49-F238E27FC236}">
                  <a16:creationId xmlns:a16="http://schemas.microsoft.com/office/drawing/2014/main" id="{42B8C016-0743-49E2-A98F-1D0CAF22BBAE}"/>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43" name="Rectangle: Rounded Corners 42">
              <a:extLst>
                <a:ext uri="{FF2B5EF4-FFF2-40B4-BE49-F238E27FC236}">
                  <a16:creationId xmlns:a16="http://schemas.microsoft.com/office/drawing/2014/main" id="{E370406F-3F2A-4A2F-82DC-D46A9BB9FE31}"/>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44" name="Cylinder 43">
              <a:extLst>
                <a:ext uri="{FF2B5EF4-FFF2-40B4-BE49-F238E27FC236}">
                  <a16:creationId xmlns:a16="http://schemas.microsoft.com/office/drawing/2014/main" id="{FDF163FB-8FB3-41B8-94F5-A28BE2931809}"/>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45" name="Cylinder 44">
              <a:extLst>
                <a:ext uri="{FF2B5EF4-FFF2-40B4-BE49-F238E27FC236}">
                  <a16:creationId xmlns:a16="http://schemas.microsoft.com/office/drawing/2014/main" id="{BD05B570-9047-482B-8648-7292F8BF7CE6}"/>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46" name="Cylinder 45">
              <a:extLst>
                <a:ext uri="{FF2B5EF4-FFF2-40B4-BE49-F238E27FC236}">
                  <a16:creationId xmlns:a16="http://schemas.microsoft.com/office/drawing/2014/main" id="{29C38271-0B0A-412C-BDEA-39D32AD8DD2C}"/>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47" name="Cylinder 46">
              <a:extLst>
                <a:ext uri="{FF2B5EF4-FFF2-40B4-BE49-F238E27FC236}">
                  <a16:creationId xmlns:a16="http://schemas.microsoft.com/office/drawing/2014/main" id="{FBE5B5B5-BF4D-466D-AE70-4E425820D5C0}"/>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48" name="Straight Connector 47">
              <a:extLst>
                <a:ext uri="{FF2B5EF4-FFF2-40B4-BE49-F238E27FC236}">
                  <a16:creationId xmlns:a16="http://schemas.microsoft.com/office/drawing/2014/main" id="{FBDEC2A6-68EE-4594-A83D-907B404DD458}"/>
                </a:ext>
              </a:extLst>
            </p:cNvPr>
            <p:cNvCxnSpPr>
              <a:stCxn id="38" idx="2"/>
              <a:endCxn id="44"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69B5BC3-52CC-449D-A72D-0C1907B1F20A}"/>
                </a:ext>
              </a:extLst>
            </p:cNvPr>
            <p:cNvCxnSpPr>
              <a:cxnSpLocks/>
              <a:endCxn id="45"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E5738F5-7607-430E-A9FF-EB99F348BAB6}"/>
                </a:ext>
              </a:extLst>
            </p:cNvPr>
            <p:cNvCxnSpPr>
              <a:stCxn id="42" idx="2"/>
              <a:endCxn id="46"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6748AD-AB49-44EE-A134-23425C01C3BF}"/>
                </a:ext>
              </a:extLst>
            </p:cNvPr>
            <p:cNvCxnSpPr>
              <a:stCxn id="43" idx="2"/>
              <a:endCxn id="47"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71B9808F-8EB4-4754-AB6F-794B9860A3AA}"/>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53" name="Rectangle: Rounded Corners 52">
              <a:extLst>
                <a:ext uri="{FF2B5EF4-FFF2-40B4-BE49-F238E27FC236}">
                  <a16:creationId xmlns:a16="http://schemas.microsoft.com/office/drawing/2014/main" id="{013D6A98-1BA8-49F1-81BA-4BA83D60C55A}"/>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54" name="Rectangle: Rounded Corners 53">
              <a:extLst>
                <a:ext uri="{FF2B5EF4-FFF2-40B4-BE49-F238E27FC236}">
                  <a16:creationId xmlns:a16="http://schemas.microsoft.com/office/drawing/2014/main" id="{687C5DF3-9CC1-4E90-9B99-BE5A587377C5}"/>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55" name="Rectangle: Rounded Corners 54">
              <a:extLst>
                <a:ext uri="{FF2B5EF4-FFF2-40B4-BE49-F238E27FC236}">
                  <a16:creationId xmlns:a16="http://schemas.microsoft.com/office/drawing/2014/main" id="{16BCF014-E701-47AF-B1E2-7DB13DEE492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56" name="Rectangle: Rounded Corners 55">
              <a:extLst>
                <a:ext uri="{FF2B5EF4-FFF2-40B4-BE49-F238E27FC236}">
                  <a16:creationId xmlns:a16="http://schemas.microsoft.com/office/drawing/2014/main" id="{CC26DFC6-56D7-44D1-A227-AABED8403684}"/>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57" name="Straight Arrow Connector 56">
              <a:extLst>
                <a:ext uri="{FF2B5EF4-FFF2-40B4-BE49-F238E27FC236}">
                  <a16:creationId xmlns:a16="http://schemas.microsoft.com/office/drawing/2014/main" id="{D1507271-B5BC-408B-BC17-81AF35DCF0BA}"/>
                </a:ext>
              </a:extLst>
            </p:cNvPr>
            <p:cNvCxnSpPr>
              <a:stCxn id="42" idx="1"/>
              <a:endCxn id="56" idx="0"/>
            </p:cNvCxnSpPr>
            <p:nvPr/>
          </p:nvCxnSpPr>
          <p:spPr>
            <a:xfrm flipH="1">
              <a:off x="609600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a:extLst>
                <a:ext uri="{FF2B5EF4-FFF2-40B4-BE49-F238E27FC236}">
                  <a16:creationId xmlns:a16="http://schemas.microsoft.com/office/drawing/2014/main" id="{8AE695D7-0559-4D9C-9BE9-4B23696D218B}"/>
                </a:ext>
              </a:extLst>
            </p:cNvPr>
            <p:cNvCxnSpPr>
              <a:stCxn id="56" idx="3"/>
              <a:endCxn id="55"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8D47D7FE-B711-41E2-B82B-DC118027DF78}"/>
                </a:ext>
              </a:extLst>
            </p:cNvPr>
            <p:cNvCxnSpPr>
              <a:endCxn id="53" idx="3"/>
            </p:cNvCxnSpPr>
            <p:nvPr/>
          </p:nvCxnSpPr>
          <p:spPr>
            <a:xfrm flipH="1">
              <a:off x="573010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60" name="Straight Arrow Connector 59">
              <a:extLst>
                <a:ext uri="{FF2B5EF4-FFF2-40B4-BE49-F238E27FC236}">
                  <a16:creationId xmlns:a16="http://schemas.microsoft.com/office/drawing/2014/main" id="{1B285C7D-5848-4EDD-8A23-4C412464B7C4}"/>
                </a:ext>
              </a:extLst>
            </p:cNvPr>
            <p:cNvCxnSpPr>
              <a:stCxn id="55" idx="0"/>
              <a:endCxn id="47"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a:extLst>
                <a:ext uri="{FF2B5EF4-FFF2-40B4-BE49-F238E27FC236}">
                  <a16:creationId xmlns:a16="http://schemas.microsoft.com/office/drawing/2014/main" id="{450FD808-879D-4E76-899B-8170D976510E}"/>
                </a:ext>
              </a:extLst>
            </p:cNvPr>
            <p:cNvCxnSpPr>
              <a:stCxn id="53" idx="0"/>
              <a:endCxn id="45" idx="3"/>
            </p:cNvCxnSpPr>
            <p:nvPr/>
          </p:nvCxnSpPr>
          <p:spPr>
            <a:xfrm flipV="1">
              <a:off x="476841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a:extLst>
                <a:ext uri="{FF2B5EF4-FFF2-40B4-BE49-F238E27FC236}">
                  <a16:creationId xmlns:a16="http://schemas.microsoft.com/office/drawing/2014/main" id="{6AC41C49-1BAF-490D-BD9B-B20245E921CB}"/>
                </a:ext>
              </a:extLst>
            </p:cNvPr>
            <p:cNvCxnSpPr>
              <a:stCxn id="52" idx="0"/>
              <a:endCxn id="44"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a:extLst>
                <a:ext uri="{FF2B5EF4-FFF2-40B4-BE49-F238E27FC236}">
                  <a16:creationId xmlns:a16="http://schemas.microsoft.com/office/drawing/2014/main" id="{EF341702-462C-498C-B34F-F7C737AE57E3}"/>
                </a:ext>
              </a:extLst>
            </p:cNvPr>
            <p:cNvCxnSpPr>
              <a:stCxn id="56" idx="1"/>
              <a:endCxn id="52"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249905913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2.59259E-6 L 0.078 0.00116 " pathEditMode="relative" rAng="0" ptsTypes="AA">
                                      <p:cBhvr>
                                        <p:cTn id="6" dur="2000" fill="hold"/>
                                        <p:tgtEl>
                                          <p:spTgt spid="36"/>
                                        </p:tgtEl>
                                        <p:attrNameLst>
                                          <p:attrName>ppt_x</p:attrName>
                                          <p:attrName>ppt_y</p:attrName>
                                        </p:attrNameLst>
                                      </p:cBhvr>
                                      <p:rCtr x="389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5EE909-8E8D-400A-BFF0-CA9CCD7757AD}"/>
              </a:ext>
            </a:extLst>
          </p:cNvPr>
          <p:cNvSpPr/>
          <p:nvPr/>
        </p:nvSpPr>
        <p:spPr>
          <a:xfrm>
            <a:off x="204944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3" name="Rectangle: Rounded Corners 2">
            <a:extLst>
              <a:ext uri="{FF2B5EF4-FFF2-40B4-BE49-F238E27FC236}">
                <a16:creationId xmlns:a16="http://schemas.microsoft.com/office/drawing/2014/main" id="{15A227C1-9048-401C-A5A3-2D622D095A75}"/>
              </a:ext>
            </a:extLst>
          </p:cNvPr>
          <p:cNvSpPr/>
          <p:nvPr/>
        </p:nvSpPr>
        <p:spPr>
          <a:xfrm>
            <a:off x="476636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4" name="Rectangle: Rounded Corners 3">
            <a:extLst>
              <a:ext uri="{FF2B5EF4-FFF2-40B4-BE49-F238E27FC236}">
                <a16:creationId xmlns:a16="http://schemas.microsoft.com/office/drawing/2014/main" id="{35C8208C-59CA-449A-9103-37E1F01F116D}"/>
              </a:ext>
            </a:extLst>
          </p:cNvPr>
          <p:cNvSpPr/>
          <p:nvPr/>
        </p:nvSpPr>
        <p:spPr>
          <a:xfrm>
            <a:off x="476636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C87576E6-C38A-4C91-A731-B245D0C9F27C}"/>
              </a:ext>
            </a:extLst>
          </p:cNvPr>
          <p:cNvSpPr/>
          <p:nvPr/>
        </p:nvSpPr>
        <p:spPr>
          <a:xfrm>
            <a:off x="747803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6" name="Rectangle: Rounded Corners 5">
            <a:extLst>
              <a:ext uri="{FF2B5EF4-FFF2-40B4-BE49-F238E27FC236}">
                <a16:creationId xmlns:a16="http://schemas.microsoft.com/office/drawing/2014/main" id="{29DBE6D8-2812-4F9A-BEB4-01EB62954538}"/>
              </a:ext>
            </a:extLst>
          </p:cNvPr>
          <p:cNvSpPr/>
          <p:nvPr/>
        </p:nvSpPr>
        <p:spPr>
          <a:xfrm>
            <a:off x="1018970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7" name="Cylinder 6">
            <a:extLst>
              <a:ext uri="{FF2B5EF4-FFF2-40B4-BE49-F238E27FC236}">
                <a16:creationId xmlns:a16="http://schemas.microsoft.com/office/drawing/2014/main" id="{907B05B7-8908-422B-868D-00DCB7A5CEAA}"/>
              </a:ext>
            </a:extLst>
          </p:cNvPr>
          <p:cNvSpPr/>
          <p:nvPr/>
        </p:nvSpPr>
        <p:spPr>
          <a:xfrm>
            <a:off x="255393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8" name="Cylinder 7">
            <a:extLst>
              <a:ext uri="{FF2B5EF4-FFF2-40B4-BE49-F238E27FC236}">
                <a16:creationId xmlns:a16="http://schemas.microsoft.com/office/drawing/2014/main" id="{216FC731-EE50-467D-99B5-8089945C00E9}"/>
              </a:ext>
            </a:extLst>
          </p:cNvPr>
          <p:cNvSpPr/>
          <p:nvPr/>
        </p:nvSpPr>
        <p:spPr>
          <a:xfrm>
            <a:off x="527086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9" name="Cylinder 8">
            <a:extLst>
              <a:ext uri="{FF2B5EF4-FFF2-40B4-BE49-F238E27FC236}">
                <a16:creationId xmlns:a16="http://schemas.microsoft.com/office/drawing/2014/main" id="{EBA97EA6-E1D9-4C81-9540-864E2C861551}"/>
              </a:ext>
            </a:extLst>
          </p:cNvPr>
          <p:cNvSpPr/>
          <p:nvPr/>
        </p:nvSpPr>
        <p:spPr>
          <a:xfrm>
            <a:off x="798778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0" name="Cylinder 9">
            <a:extLst>
              <a:ext uri="{FF2B5EF4-FFF2-40B4-BE49-F238E27FC236}">
                <a16:creationId xmlns:a16="http://schemas.microsoft.com/office/drawing/2014/main" id="{41EEFB98-29A8-4B2F-9215-31C2363DD2FF}"/>
              </a:ext>
            </a:extLst>
          </p:cNvPr>
          <p:cNvSpPr/>
          <p:nvPr/>
        </p:nvSpPr>
        <p:spPr>
          <a:xfrm>
            <a:off x="1069419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22" name="Straight Connector 21">
            <a:extLst>
              <a:ext uri="{FF2B5EF4-FFF2-40B4-BE49-F238E27FC236}">
                <a16:creationId xmlns:a16="http://schemas.microsoft.com/office/drawing/2014/main" id="{6F0A83B4-C702-4C42-87DA-68105BB1DD56}"/>
              </a:ext>
            </a:extLst>
          </p:cNvPr>
          <p:cNvCxnSpPr>
            <a:stCxn id="2" idx="2"/>
            <a:endCxn id="7" idx="1"/>
          </p:cNvCxnSpPr>
          <p:nvPr/>
        </p:nvCxnSpPr>
        <p:spPr>
          <a:xfrm flipH="1">
            <a:off x="301113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BB4A1-498C-47D5-920C-A2088DFE06C8}"/>
              </a:ext>
            </a:extLst>
          </p:cNvPr>
          <p:cNvCxnSpPr>
            <a:cxnSpLocks/>
            <a:endCxn id="8" idx="1"/>
          </p:cNvCxnSpPr>
          <p:nvPr/>
        </p:nvCxnSpPr>
        <p:spPr>
          <a:xfrm flipH="1">
            <a:off x="572806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DF7A6-EC4F-4746-AE1C-15E0C2027C64}"/>
              </a:ext>
            </a:extLst>
          </p:cNvPr>
          <p:cNvCxnSpPr>
            <a:stCxn id="5" idx="2"/>
            <a:endCxn id="9" idx="1"/>
          </p:cNvCxnSpPr>
          <p:nvPr/>
        </p:nvCxnSpPr>
        <p:spPr>
          <a:xfrm>
            <a:off x="843973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C9B254-9311-4017-8B99-4CABD8E81C60}"/>
              </a:ext>
            </a:extLst>
          </p:cNvPr>
          <p:cNvCxnSpPr>
            <a:stCxn id="6" idx="2"/>
            <a:endCxn id="10" idx="1"/>
          </p:cNvCxnSpPr>
          <p:nvPr/>
        </p:nvCxnSpPr>
        <p:spPr>
          <a:xfrm flipH="1">
            <a:off x="1115139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84AEA9-FDB0-430B-A2AC-A1315FBC986E}"/>
              </a:ext>
            </a:extLst>
          </p:cNvPr>
          <p:cNvSpPr txBox="1"/>
          <p:nvPr/>
        </p:nvSpPr>
        <p:spPr>
          <a:xfrm>
            <a:off x="3986870" y="771525"/>
            <a:ext cx="4218260" cy="584775"/>
          </a:xfrm>
          <a:prstGeom prst="rect">
            <a:avLst/>
          </a:prstGeom>
          <a:noFill/>
        </p:spPr>
        <p:txBody>
          <a:bodyPr wrap="square" rtlCol="0">
            <a:spAutoFit/>
          </a:bodyPr>
          <a:lstStyle/>
          <a:p>
            <a:pPr algn="ctr"/>
            <a:r>
              <a:rPr lang="en-US" sz="3200" dirty="0">
                <a:solidFill>
                  <a:schemeClr val="bg1"/>
                </a:solidFill>
                <a:latin typeface="Kamerik205 3" panose="020B0903030600020004" pitchFamily="34" charset="0"/>
              </a:rPr>
              <a:t>Upgrade Care</a:t>
            </a:r>
          </a:p>
        </p:txBody>
      </p:sp>
      <p:sp>
        <p:nvSpPr>
          <p:cNvPr id="23" name="Rectangle: Rounded Corners 22">
            <a:extLst>
              <a:ext uri="{FF2B5EF4-FFF2-40B4-BE49-F238E27FC236}">
                <a16:creationId xmlns:a16="http://schemas.microsoft.com/office/drawing/2014/main" id="{853335F1-3008-4B60-A02C-63F75582BCA1}"/>
              </a:ext>
            </a:extLst>
          </p:cNvPr>
          <p:cNvSpPr/>
          <p:nvPr/>
        </p:nvSpPr>
        <p:spPr>
          <a:xfrm>
            <a:off x="203466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25" name="Rectangle: Rounded Corners 24">
            <a:extLst>
              <a:ext uri="{FF2B5EF4-FFF2-40B4-BE49-F238E27FC236}">
                <a16:creationId xmlns:a16="http://schemas.microsoft.com/office/drawing/2014/main" id="{77F6E9BD-7A6B-438E-A536-FE73D0ACAB56}"/>
              </a:ext>
            </a:extLst>
          </p:cNvPr>
          <p:cNvSpPr/>
          <p:nvPr/>
        </p:nvSpPr>
        <p:spPr>
          <a:xfrm>
            <a:off x="476636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27" name="Rectangle: Rounded Corners 26">
            <a:extLst>
              <a:ext uri="{FF2B5EF4-FFF2-40B4-BE49-F238E27FC236}">
                <a16:creationId xmlns:a16="http://schemas.microsoft.com/office/drawing/2014/main" id="{316AE9D3-0BF2-40B4-A565-C221554848E5}"/>
              </a:ext>
            </a:extLst>
          </p:cNvPr>
          <p:cNvSpPr/>
          <p:nvPr/>
        </p:nvSpPr>
        <p:spPr>
          <a:xfrm>
            <a:off x="749806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28" name="Rectangle: Rounded Corners 27">
            <a:extLst>
              <a:ext uri="{FF2B5EF4-FFF2-40B4-BE49-F238E27FC236}">
                <a16:creationId xmlns:a16="http://schemas.microsoft.com/office/drawing/2014/main" id="{8537CA07-CCCF-4E72-9005-297C2785D40E}"/>
              </a:ext>
            </a:extLst>
          </p:cNvPr>
          <p:cNvSpPr/>
          <p:nvPr/>
        </p:nvSpPr>
        <p:spPr>
          <a:xfrm>
            <a:off x="1022977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sp>
        <p:nvSpPr>
          <p:cNvPr id="41" name="Rectangle: Rounded Corners 40">
            <a:extLst>
              <a:ext uri="{FF2B5EF4-FFF2-40B4-BE49-F238E27FC236}">
                <a16:creationId xmlns:a16="http://schemas.microsoft.com/office/drawing/2014/main" id="{AB7DEDC4-B371-4B76-B228-776BABBD5C61}"/>
              </a:ext>
            </a:extLst>
          </p:cNvPr>
          <p:cNvSpPr/>
          <p:nvPr/>
        </p:nvSpPr>
        <p:spPr>
          <a:xfrm>
            <a:off x="609395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13" name="Straight Arrow Connector 12">
            <a:extLst>
              <a:ext uri="{FF2B5EF4-FFF2-40B4-BE49-F238E27FC236}">
                <a16:creationId xmlns:a16="http://schemas.microsoft.com/office/drawing/2014/main" id="{A2DB3319-318D-4EBF-BD7C-CE58799BE240}"/>
              </a:ext>
            </a:extLst>
          </p:cNvPr>
          <p:cNvCxnSpPr>
            <a:stCxn id="5" idx="1"/>
            <a:endCxn id="41" idx="0"/>
          </p:cNvCxnSpPr>
          <p:nvPr/>
        </p:nvCxnSpPr>
        <p:spPr>
          <a:xfrm flipH="1">
            <a:off x="7055650" y="2402269"/>
            <a:ext cx="422383" cy="141222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AE6B90D-8EB4-4E02-88E4-B18FE0651936}"/>
              </a:ext>
            </a:extLst>
          </p:cNvPr>
          <p:cNvCxnSpPr>
            <a:stCxn id="41" idx="3"/>
            <a:endCxn id="28" idx="1"/>
          </p:cNvCxnSpPr>
          <p:nvPr/>
        </p:nvCxnSpPr>
        <p:spPr>
          <a:xfrm>
            <a:off x="801734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1F83195A-722F-461C-848E-032B54ADF9FB}"/>
              </a:ext>
            </a:extLst>
          </p:cNvPr>
          <p:cNvCxnSpPr>
            <a:endCxn id="25" idx="3"/>
          </p:cNvCxnSpPr>
          <p:nvPr/>
        </p:nvCxnSpPr>
        <p:spPr>
          <a:xfrm flipH="1">
            <a:off x="6689757" y="4455627"/>
            <a:ext cx="365893"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A3F9E09-21ED-4F62-A0DE-148B5D9F243E}"/>
              </a:ext>
            </a:extLst>
          </p:cNvPr>
          <p:cNvCxnSpPr>
            <a:stCxn id="28" idx="0"/>
            <a:endCxn id="10" idx="3"/>
          </p:cNvCxnSpPr>
          <p:nvPr/>
        </p:nvCxnSpPr>
        <p:spPr>
          <a:xfrm flipH="1" flipV="1">
            <a:off x="1115139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D7161CB-7651-4962-860B-98434855E663}"/>
              </a:ext>
            </a:extLst>
          </p:cNvPr>
          <p:cNvCxnSpPr>
            <a:stCxn id="25" idx="0"/>
            <a:endCxn id="8" idx="3"/>
          </p:cNvCxnSpPr>
          <p:nvPr/>
        </p:nvCxnSpPr>
        <p:spPr>
          <a:xfrm flipV="1">
            <a:off x="5728061" y="3500602"/>
            <a:ext cx="0"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89059093-A417-4838-9B06-F491C9E73D82}"/>
              </a:ext>
            </a:extLst>
          </p:cNvPr>
          <p:cNvCxnSpPr>
            <a:stCxn id="23" idx="0"/>
            <a:endCxn id="7" idx="3"/>
          </p:cNvCxnSpPr>
          <p:nvPr/>
        </p:nvCxnSpPr>
        <p:spPr>
          <a:xfrm flipV="1">
            <a:off x="299635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2A08CA3E-668C-4034-BF8B-5C5149E7C42B}"/>
              </a:ext>
            </a:extLst>
          </p:cNvPr>
          <p:cNvCxnSpPr>
            <a:stCxn id="41" idx="1"/>
            <a:endCxn id="23" idx="3"/>
          </p:cNvCxnSpPr>
          <p:nvPr/>
        </p:nvCxnSpPr>
        <p:spPr>
          <a:xfrm flipH="1">
            <a:off x="395805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33" name="Rectangle: Rounded Corners 32">
            <a:extLst>
              <a:ext uri="{FF2B5EF4-FFF2-40B4-BE49-F238E27FC236}">
                <a16:creationId xmlns:a16="http://schemas.microsoft.com/office/drawing/2014/main" id="{B25B7129-BDBA-4F7F-980B-D3114307DEB9}"/>
              </a:ext>
            </a:extLst>
          </p:cNvPr>
          <p:cNvSpPr/>
          <p:nvPr/>
        </p:nvSpPr>
        <p:spPr>
          <a:xfrm>
            <a:off x="20738" y="205017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License Management</a:t>
            </a:r>
          </a:p>
        </p:txBody>
      </p:sp>
      <p:sp>
        <p:nvSpPr>
          <p:cNvPr id="35" name="Cylinder 34">
            <a:extLst>
              <a:ext uri="{FF2B5EF4-FFF2-40B4-BE49-F238E27FC236}">
                <a16:creationId xmlns:a16="http://schemas.microsoft.com/office/drawing/2014/main" id="{A5024F92-1AF5-4BEE-B5DD-5040BDF60E8B}"/>
              </a:ext>
            </a:extLst>
          </p:cNvPr>
          <p:cNvSpPr/>
          <p:nvPr/>
        </p:nvSpPr>
        <p:spPr>
          <a:xfrm>
            <a:off x="525234" y="3023090"/>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endParaRPr lang="en-US" dirty="0"/>
          </a:p>
        </p:txBody>
      </p:sp>
      <p:sp>
        <p:nvSpPr>
          <p:cNvPr id="37" name="Rectangle: Rounded Corners 36">
            <a:extLst>
              <a:ext uri="{FF2B5EF4-FFF2-40B4-BE49-F238E27FC236}">
                <a16:creationId xmlns:a16="http://schemas.microsoft.com/office/drawing/2014/main" id="{CEDAA9AF-A228-4B74-84FB-DC5D8F877981}"/>
              </a:ext>
            </a:extLst>
          </p:cNvPr>
          <p:cNvSpPr/>
          <p:nvPr/>
        </p:nvSpPr>
        <p:spPr>
          <a:xfrm>
            <a:off x="3969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LicM</a:t>
            </a:r>
            <a:r>
              <a:rPr lang="en-US" dirty="0"/>
              <a:t> Listener</a:t>
            </a:r>
          </a:p>
        </p:txBody>
      </p:sp>
      <p:cxnSp>
        <p:nvCxnSpPr>
          <p:cNvPr id="38" name="Straight Connector 37">
            <a:extLst>
              <a:ext uri="{FF2B5EF4-FFF2-40B4-BE49-F238E27FC236}">
                <a16:creationId xmlns:a16="http://schemas.microsoft.com/office/drawing/2014/main" id="{4484F27F-E0EF-464F-9504-3CBE87EB07FC}"/>
              </a:ext>
            </a:extLst>
          </p:cNvPr>
          <p:cNvCxnSpPr>
            <a:stCxn id="33" idx="2"/>
            <a:endCxn id="35" idx="1"/>
          </p:cNvCxnSpPr>
          <p:nvPr/>
        </p:nvCxnSpPr>
        <p:spPr>
          <a:xfrm flipH="1">
            <a:off x="982434" y="2691302"/>
            <a:ext cx="1" cy="3317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B40E8B7-E264-400F-8280-F9B1AF3C65A9}"/>
              </a:ext>
            </a:extLst>
          </p:cNvPr>
          <p:cNvCxnSpPr>
            <a:stCxn id="41" idx="1"/>
          </p:cNvCxnSpPr>
          <p:nvPr/>
        </p:nvCxnSpPr>
        <p:spPr>
          <a:xfrm flipH="1">
            <a:off x="1847461" y="4135062"/>
            <a:ext cx="4246492" cy="788277"/>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a:extLst>
              <a:ext uri="{FF2B5EF4-FFF2-40B4-BE49-F238E27FC236}">
                <a16:creationId xmlns:a16="http://schemas.microsoft.com/office/drawing/2014/main" id="{8729589D-F25B-4BE1-87C2-EA7E55CEE791}"/>
              </a:ext>
            </a:extLst>
          </p:cNvPr>
          <p:cNvCxnSpPr>
            <a:stCxn id="37" idx="0"/>
            <a:endCxn id="35" idx="3"/>
          </p:cNvCxnSpPr>
          <p:nvPr/>
        </p:nvCxnSpPr>
        <p:spPr>
          <a:xfrm flipH="1" flipV="1">
            <a:off x="982434" y="3506566"/>
            <a:ext cx="18960" cy="1416773"/>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1406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500"/>
                                        <p:tgtEl>
                                          <p:spTgt spid="40"/>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834D-201E-4C7F-A817-E84652C183D2}"/>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C4AB8F7-0C84-4C53-8D32-A75ECAEBA395}"/>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569887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0318-B1C8-4CD8-9DA1-2B63EE831B87}"/>
              </a:ext>
            </a:extLst>
          </p:cNvPr>
          <p:cNvSpPr>
            <a:spLocks noGrp="1"/>
          </p:cNvSpPr>
          <p:nvPr>
            <p:ph type="title"/>
          </p:nvPr>
        </p:nvSpPr>
        <p:spPr/>
        <p:txBody>
          <a:bodyPr>
            <a:normAutofit fontScale="90000"/>
          </a:bodyPr>
          <a:lstStyle/>
          <a:p>
            <a:r>
              <a:rPr lang="en-US" dirty="0"/>
              <a:t>Event-Driven Architecture</a:t>
            </a:r>
          </a:p>
        </p:txBody>
      </p:sp>
      <p:sp>
        <p:nvSpPr>
          <p:cNvPr id="3" name="TextBox 2">
            <a:extLst>
              <a:ext uri="{FF2B5EF4-FFF2-40B4-BE49-F238E27FC236}">
                <a16:creationId xmlns:a16="http://schemas.microsoft.com/office/drawing/2014/main" id="{181F3365-A3BD-401F-BB30-B6F52454DB49}"/>
              </a:ext>
            </a:extLst>
          </p:cNvPr>
          <p:cNvSpPr txBox="1"/>
          <p:nvPr/>
        </p:nvSpPr>
        <p:spPr>
          <a:xfrm>
            <a:off x="422210" y="1763887"/>
            <a:ext cx="11339803" cy="3539430"/>
          </a:xfrm>
          <a:prstGeom prst="rect">
            <a:avLst/>
          </a:prstGeom>
          <a:noFill/>
        </p:spPr>
        <p:txBody>
          <a:bodyPr wrap="square" rtlCol="0">
            <a:spAutoFit/>
          </a:bodyPr>
          <a:lstStyle/>
          <a:p>
            <a:pPr algn="ctr"/>
            <a:r>
              <a:rPr lang="en-US" sz="3200" dirty="0"/>
              <a:t>Event-driven architecture (EDA) is a design paradigm in which a software component executes in response to receiving one or more event notifications.</a:t>
            </a:r>
          </a:p>
          <a:p>
            <a:pPr algn="ctr"/>
            <a:endParaRPr lang="en-US" sz="3200" dirty="0"/>
          </a:p>
          <a:p>
            <a:pPr algn="ctr"/>
            <a:r>
              <a:rPr lang="en-US" sz="3200" dirty="0"/>
              <a:t>EDA is more loosely coupled than client/server paradigm because the </a:t>
            </a:r>
            <a:r>
              <a:rPr lang="en-US" sz="3200" b="1" dirty="0">
                <a:solidFill>
                  <a:srgbClr val="FF0000"/>
                </a:solidFill>
              </a:rPr>
              <a:t>component that sends the notification doesn’t know the identity of the receiving components </a:t>
            </a:r>
            <a:r>
              <a:rPr lang="en-US" sz="3200" dirty="0"/>
              <a:t>at the time of compiling</a:t>
            </a:r>
          </a:p>
        </p:txBody>
      </p:sp>
      <p:cxnSp>
        <p:nvCxnSpPr>
          <p:cNvPr id="4" name="Straight Connector 3">
            <a:extLst>
              <a:ext uri="{FF2B5EF4-FFF2-40B4-BE49-F238E27FC236}">
                <a16:creationId xmlns:a16="http://schemas.microsoft.com/office/drawing/2014/main" id="{B6024DF4-D568-43E6-A912-45825C440F16}"/>
              </a:ext>
            </a:extLst>
          </p:cNvPr>
          <p:cNvCxnSpPr>
            <a:cxnSpLocks/>
          </p:cNvCxnSpPr>
          <p:nvPr/>
        </p:nvCxnSpPr>
        <p:spPr>
          <a:xfrm>
            <a:off x="486561" y="1508474"/>
            <a:ext cx="4697835"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56A9575E-F0A9-4093-805D-D7359A910FF7}"/>
              </a:ext>
            </a:extLst>
          </p:cNvPr>
          <p:cNvCxnSpPr>
            <a:cxnSpLocks/>
          </p:cNvCxnSpPr>
          <p:nvPr/>
        </p:nvCxnSpPr>
        <p:spPr>
          <a:xfrm>
            <a:off x="7172587" y="1508474"/>
            <a:ext cx="4589426" cy="0"/>
          </a:xfrm>
          <a:prstGeom prst="line">
            <a:avLst/>
          </a:prstGeom>
          <a:noFill/>
          <a:ln w="38100" cap="flat">
            <a:solidFill>
              <a:schemeClr val="tx1"/>
            </a:solidFill>
            <a:prstDash val="solid"/>
            <a:miter/>
          </a:ln>
        </p:spPr>
      </p:cxnSp>
      <p:cxnSp>
        <p:nvCxnSpPr>
          <p:cNvPr id="6" name="Straight Connector 5">
            <a:extLst>
              <a:ext uri="{FF2B5EF4-FFF2-40B4-BE49-F238E27FC236}">
                <a16:creationId xmlns:a16="http://schemas.microsoft.com/office/drawing/2014/main" id="{62A52DFC-78E9-4013-BC3C-008D940086E5}"/>
              </a:ext>
            </a:extLst>
          </p:cNvPr>
          <p:cNvCxnSpPr>
            <a:cxnSpLocks/>
          </p:cNvCxnSpPr>
          <p:nvPr/>
        </p:nvCxnSpPr>
        <p:spPr>
          <a:xfrm>
            <a:off x="422210" y="5438950"/>
            <a:ext cx="11339803" cy="0"/>
          </a:xfrm>
          <a:prstGeom prst="line">
            <a:avLst/>
          </a:prstGeom>
          <a:noFill/>
          <a:ln w="38100" cap="flat">
            <a:solidFill>
              <a:schemeClr val="tx1"/>
            </a:solidFill>
            <a:prstDash val="solid"/>
            <a:miter/>
          </a:ln>
        </p:spPr>
      </p:cxnSp>
      <p:sp>
        <p:nvSpPr>
          <p:cNvPr id="7" name="TextBox 6">
            <a:extLst>
              <a:ext uri="{FF2B5EF4-FFF2-40B4-BE49-F238E27FC236}">
                <a16:creationId xmlns:a16="http://schemas.microsoft.com/office/drawing/2014/main" id="{AE4CCA26-46FB-46DA-9385-2F7B4AA9BA5A}"/>
              </a:ext>
            </a:extLst>
          </p:cNvPr>
          <p:cNvSpPr txBox="1"/>
          <p:nvPr/>
        </p:nvSpPr>
        <p:spPr>
          <a:xfrm>
            <a:off x="5334532" y="5499198"/>
            <a:ext cx="1515158" cy="646331"/>
          </a:xfrm>
          <a:prstGeom prst="rect">
            <a:avLst/>
          </a:prstGeom>
          <a:noFill/>
        </p:spPr>
        <p:txBody>
          <a:bodyPr wrap="none" rtlCol="0">
            <a:spAutoFit/>
          </a:bodyPr>
          <a:lstStyle/>
          <a:p>
            <a:pPr algn="ctr"/>
            <a:r>
              <a:rPr lang="en-US" sz="3600" b="1" dirty="0">
                <a:latin typeface="+mj-lt"/>
              </a:rPr>
              <a:t>- </a:t>
            </a:r>
            <a:r>
              <a:rPr lang="en-US" sz="2400" b="1" dirty="0">
                <a:latin typeface="+mj-lt"/>
              </a:rPr>
              <a:t>Garner</a:t>
            </a:r>
            <a:r>
              <a:rPr lang="en-US" sz="3600" b="1" dirty="0">
                <a:latin typeface="+mj-lt"/>
              </a:rPr>
              <a:t> -</a:t>
            </a:r>
          </a:p>
        </p:txBody>
      </p:sp>
      <p:grpSp>
        <p:nvGrpSpPr>
          <p:cNvPr id="8" name="Group 7">
            <a:extLst>
              <a:ext uri="{FF2B5EF4-FFF2-40B4-BE49-F238E27FC236}">
                <a16:creationId xmlns:a16="http://schemas.microsoft.com/office/drawing/2014/main" id="{9B7CBA0E-2187-4DBA-B932-4B303FB29294}"/>
              </a:ext>
            </a:extLst>
          </p:cNvPr>
          <p:cNvGrpSpPr/>
          <p:nvPr/>
        </p:nvGrpSpPr>
        <p:grpSpPr>
          <a:xfrm>
            <a:off x="5852708" y="1309602"/>
            <a:ext cx="478806" cy="397744"/>
            <a:chOff x="11710893" y="3597504"/>
            <a:chExt cx="965388" cy="771680"/>
          </a:xfrm>
        </p:grpSpPr>
        <p:sp>
          <p:nvSpPr>
            <p:cNvPr id="9" name="Freeform: Shape 8">
              <a:extLst>
                <a:ext uri="{FF2B5EF4-FFF2-40B4-BE49-F238E27FC236}">
                  <a16:creationId xmlns:a16="http://schemas.microsoft.com/office/drawing/2014/main" id="{5EF05B5C-8534-4712-9CEF-B4304694B6B8}"/>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41ABEBB-A6EC-4DC9-97A3-31641CED1E98}"/>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
        <p:nvSpPr>
          <p:cNvPr id="11" name="Title 1">
            <a:extLst>
              <a:ext uri="{FF2B5EF4-FFF2-40B4-BE49-F238E27FC236}">
                <a16:creationId xmlns:a16="http://schemas.microsoft.com/office/drawing/2014/main" id="{73CF065A-B01A-4DDF-AAD6-EDE4EECC5C2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800536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9CAB-4B37-4CE5-8B1B-E7CF2FB1ACA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576D5C42-F796-4417-8AA9-E61C4B74B5B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8AFC6B44-A08F-4730-A661-CE5157BA15E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C4BD0B9-7FDE-4445-AA92-38A55860524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F4C043CD-EC51-4D68-AA91-63C222053DEC}"/>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sp>
        <p:nvSpPr>
          <p:cNvPr id="7" name="Title 1">
            <a:extLst>
              <a:ext uri="{FF2B5EF4-FFF2-40B4-BE49-F238E27FC236}">
                <a16:creationId xmlns:a16="http://schemas.microsoft.com/office/drawing/2014/main" id="{C17AE732-7EA0-4F6B-89CF-41D790D7EFF5}"/>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2184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FDAA-9831-49DC-AFFE-0E4234800094}"/>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AC3ABF20-FA45-4879-9035-FCBD386825C5}"/>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D3C8F6CA-0442-4DEE-AA52-C76F60CEDE83}"/>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594AB9-F0DA-46B2-AB8E-E211D464202E}"/>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B87BB4D0-72C6-4B80-8E5C-0B1F815AE8E5}"/>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1B5810A-B5E5-40CF-A668-F1B7972C4B68}"/>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097F85D-0287-4F92-8737-4157E3D3EBD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91ADE1-4488-4C99-AAAC-994F626B58DB}"/>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03C541B-5C5F-4602-843E-99DC1E563203}"/>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sp>
        <p:nvSpPr>
          <p:cNvPr id="11" name="Title 1">
            <a:extLst>
              <a:ext uri="{FF2B5EF4-FFF2-40B4-BE49-F238E27FC236}">
                <a16:creationId xmlns:a16="http://schemas.microsoft.com/office/drawing/2014/main" id="{96DF026E-4D1A-4D3B-9B0E-BB19931CB28D}"/>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4685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3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9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E50B-BCB7-4033-92D8-58946E2A2309}"/>
              </a:ext>
            </a:extLst>
          </p:cNvPr>
          <p:cNvSpPr>
            <a:spLocks noGrp="1"/>
          </p:cNvSpPr>
          <p:nvPr>
            <p:ph type="title"/>
          </p:nvPr>
        </p:nvSpPr>
        <p:spPr/>
        <p:txBody>
          <a:bodyPr>
            <a:normAutofit fontScale="90000"/>
          </a:bodyPr>
          <a:lstStyle/>
          <a:p>
            <a:r>
              <a:rPr lang="en-US" dirty="0"/>
              <a:t>Monolith</a:t>
            </a:r>
          </a:p>
        </p:txBody>
      </p:sp>
      <p:sp>
        <p:nvSpPr>
          <p:cNvPr id="3" name="Title 1">
            <a:extLst>
              <a:ext uri="{FF2B5EF4-FFF2-40B4-BE49-F238E27FC236}">
                <a16:creationId xmlns:a16="http://schemas.microsoft.com/office/drawing/2014/main" id="{27FB6345-F5FE-45A2-917D-3D32B4C6852C}"/>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67FE657E-0C30-49AA-B2F9-D6A73F875C01}"/>
              </a:ext>
            </a:extLst>
          </p:cNvPr>
          <p:cNvSpPr/>
          <p:nvPr/>
        </p:nvSpPr>
        <p:spPr>
          <a:xfrm>
            <a:off x="278363" y="1551963"/>
            <a:ext cx="2414503"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54CC0EDA-1235-46E0-8382-4638AF4AB2B4}"/>
              </a:ext>
            </a:extLst>
          </p:cNvPr>
          <p:cNvSpPr/>
          <p:nvPr/>
        </p:nvSpPr>
        <p:spPr>
          <a:xfrm>
            <a:off x="3078760" y="1694576"/>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Order Processing</a:t>
            </a:r>
          </a:p>
        </p:txBody>
      </p:sp>
      <p:sp>
        <p:nvSpPr>
          <p:cNvPr id="6" name="Rectangle: Rounded Corners 5">
            <a:extLst>
              <a:ext uri="{FF2B5EF4-FFF2-40B4-BE49-F238E27FC236}">
                <a16:creationId xmlns:a16="http://schemas.microsoft.com/office/drawing/2014/main" id="{C0C5C8BF-A49F-4305-A673-FA06CD166B9B}"/>
              </a:ext>
            </a:extLst>
          </p:cNvPr>
          <p:cNvSpPr/>
          <p:nvPr/>
        </p:nvSpPr>
        <p:spPr>
          <a:xfrm>
            <a:off x="3072075" y="2582760"/>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Processing</a:t>
            </a:r>
          </a:p>
        </p:txBody>
      </p:sp>
      <p:sp>
        <p:nvSpPr>
          <p:cNvPr id="7" name="Rectangle: Rounded Corners 6">
            <a:extLst>
              <a:ext uri="{FF2B5EF4-FFF2-40B4-BE49-F238E27FC236}">
                <a16:creationId xmlns:a16="http://schemas.microsoft.com/office/drawing/2014/main" id="{F9339F47-C8E1-4AE9-8792-3374A2DFA875}"/>
              </a:ext>
            </a:extLst>
          </p:cNvPr>
          <p:cNvSpPr/>
          <p:nvPr/>
        </p:nvSpPr>
        <p:spPr>
          <a:xfrm>
            <a:off x="3078760" y="3470944"/>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Inventory Management</a:t>
            </a:r>
          </a:p>
        </p:txBody>
      </p:sp>
      <p:sp>
        <p:nvSpPr>
          <p:cNvPr id="8" name="Rectangle: Rounded Corners 7">
            <a:extLst>
              <a:ext uri="{FF2B5EF4-FFF2-40B4-BE49-F238E27FC236}">
                <a16:creationId xmlns:a16="http://schemas.microsoft.com/office/drawing/2014/main" id="{7D96FA09-9BB8-4E3F-9E4B-278A322D2CB5}"/>
              </a:ext>
            </a:extLst>
          </p:cNvPr>
          <p:cNvSpPr/>
          <p:nvPr/>
        </p:nvSpPr>
        <p:spPr>
          <a:xfrm>
            <a:off x="3078760" y="4359128"/>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Notification</a:t>
            </a:r>
          </a:p>
        </p:txBody>
      </p:sp>
      <p:sp>
        <p:nvSpPr>
          <p:cNvPr id="9" name="Rectangle: Rounded Corners 8">
            <a:extLst>
              <a:ext uri="{FF2B5EF4-FFF2-40B4-BE49-F238E27FC236}">
                <a16:creationId xmlns:a16="http://schemas.microsoft.com/office/drawing/2014/main" id="{1634C748-D03B-4BB6-A1AA-0DA09624CA46}"/>
              </a:ext>
            </a:extLst>
          </p:cNvPr>
          <p:cNvSpPr/>
          <p:nvPr/>
        </p:nvSpPr>
        <p:spPr>
          <a:xfrm>
            <a:off x="3078760" y="5247312"/>
            <a:ext cx="6040073" cy="7633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Fulfillment</a:t>
            </a:r>
          </a:p>
        </p:txBody>
      </p:sp>
      <p:sp>
        <p:nvSpPr>
          <p:cNvPr id="10" name="Rectangle: Rounded Corners 9">
            <a:extLst>
              <a:ext uri="{FF2B5EF4-FFF2-40B4-BE49-F238E27FC236}">
                <a16:creationId xmlns:a16="http://schemas.microsoft.com/office/drawing/2014/main" id="{2F8E7D60-21E0-414B-8A70-8D17224E5186}"/>
              </a:ext>
            </a:extLst>
          </p:cNvPr>
          <p:cNvSpPr/>
          <p:nvPr/>
        </p:nvSpPr>
        <p:spPr>
          <a:xfrm>
            <a:off x="9491357" y="1551963"/>
            <a:ext cx="2414503" cy="4555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Database</a:t>
            </a:r>
          </a:p>
        </p:txBody>
      </p:sp>
      <p:sp>
        <p:nvSpPr>
          <p:cNvPr id="11" name="Rectangle 10">
            <a:extLst>
              <a:ext uri="{FF2B5EF4-FFF2-40B4-BE49-F238E27FC236}">
                <a16:creationId xmlns:a16="http://schemas.microsoft.com/office/drawing/2014/main" id="{3D5BA96E-C15E-4D9A-AC40-4C528B0B66B1}"/>
              </a:ext>
            </a:extLst>
          </p:cNvPr>
          <p:cNvSpPr/>
          <p:nvPr/>
        </p:nvSpPr>
        <p:spPr>
          <a:xfrm>
            <a:off x="2919369" y="1551963"/>
            <a:ext cx="6375633" cy="4555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33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F3537-E24E-4D3B-B617-1266DD06A00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2DE52C0E-6572-4443-B5F2-F308AFA34C9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0E1B2C3-6CC3-4CEB-98D7-139F9C690E3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BAF566-4646-4F10-8736-54F2663A4F11}"/>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9BF478EF-E1E4-4262-9DCD-BEFB83E930FD}"/>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EB18D42C-9EC9-42AD-BE64-9CF7ABAB9439}"/>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72559D5-5561-4A39-B693-A23BB4E42FF5}"/>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AFE0882-81D9-40A8-886E-BAC2EB2B10EC}"/>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D182CBE-309B-4797-9E01-9336AFBD8ED0}"/>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3A60CAA8-2327-4976-8136-5DDB40E753F0}"/>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1F74845E-C985-4945-A390-51469C5C5326}"/>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A2934E0-63CA-44E0-8961-E568D342D1A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42A3415-896C-4296-A756-FA676D9F027B}"/>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sp>
        <p:nvSpPr>
          <p:cNvPr id="15" name="Title 1">
            <a:extLst>
              <a:ext uri="{FF2B5EF4-FFF2-40B4-BE49-F238E27FC236}">
                <a16:creationId xmlns:a16="http://schemas.microsoft.com/office/drawing/2014/main" id="{9B0158FB-04D3-47E9-8D15-C8B65DBDCB4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3790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90"/>
                                          </p:val>
                                        </p:tav>
                                        <p:tav tm="100000">
                                          <p:val>
                                            <p:fltVal val="0"/>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C92A-D4C5-4F76-87E4-2783C70F2A73}"/>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61AFCB8-F9DF-4F44-BBB1-8DB702458DEF}"/>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112D4ADD-A2C0-4561-8605-C9D5751FD35A}"/>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E98A24-97EF-4052-B962-40104AC500D8}"/>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C66E2C1B-FC64-4341-B1DF-96B6B051A703}"/>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BB3D9D4C-2F5A-4717-9D00-698B8B1DF5BE}"/>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B92EFC74-3834-4C5F-B8E6-E62DF566E220}"/>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5EDFA65-F891-483B-945C-1C18A8CC1258}"/>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455075AA-E890-4033-A6F0-BE3A05533EC7}"/>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58E67800-D051-4E2B-9148-2FC6D79E22B5}"/>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D76CF8B-9D92-4C7F-B36A-678ED26A34FC}"/>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2419127-A00D-432F-991D-CC3DC02C5576}"/>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38A127BC-1BA9-4D02-A6BC-66324172E9AA}"/>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7632FF90-11EB-4946-B94F-EF3E0B877B9D}"/>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CF879045-75B3-4266-B263-1FEDD907751D}"/>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3C7417-ACB9-46CD-B93D-93DEE55BE425}"/>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A3C85C4B-4E14-4374-9594-685DE09D4A47}"/>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6FB3FA28-D1C9-4050-A690-5B7756D18C0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372677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3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9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5985-08F6-4678-B99C-9DCA62D636DF}"/>
              </a:ext>
            </a:extLst>
          </p:cNvPr>
          <p:cNvSpPr>
            <a:spLocks noGrp="1"/>
          </p:cNvSpPr>
          <p:nvPr>
            <p:ph type="title"/>
          </p:nvPr>
        </p:nvSpPr>
        <p:spPr/>
        <p:txBody>
          <a:bodyPr>
            <a:normAutofit fontScale="90000"/>
          </a:bodyPr>
          <a:lstStyle/>
          <a:p>
            <a:r>
              <a:rPr lang="en-US" dirty="0"/>
              <a:t>SWOT</a:t>
            </a:r>
          </a:p>
        </p:txBody>
      </p:sp>
      <p:grpSp>
        <p:nvGrpSpPr>
          <p:cNvPr id="3" name="Group 2">
            <a:extLst>
              <a:ext uri="{FF2B5EF4-FFF2-40B4-BE49-F238E27FC236}">
                <a16:creationId xmlns:a16="http://schemas.microsoft.com/office/drawing/2014/main" id="{4E918B74-8F37-4A5F-9C25-D3D72B3C0BE4}"/>
              </a:ext>
            </a:extLst>
          </p:cNvPr>
          <p:cNvGrpSpPr/>
          <p:nvPr/>
        </p:nvGrpSpPr>
        <p:grpSpPr>
          <a:xfrm>
            <a:off x="231233" y="1471448"/>
            <a:ext cx="2711669" cy="4256690"/>
            <a:chOff x="231233" y="304805"/>
            <a:chExt cx="2711669" cy="5770174"/>
          </a:xfrm>
        </p:grpSpPr>
        <p:sp>
          <p:nvSpPr>
            <p:cNvPr id="4" name="Rectangle: Rounded Corners 3">
              <a:extLst>
                <a:ext uri="{FF2B5EF4-FFF2-40B4-BE49-F238E27FC236}">
                  <a16:creationId xmlns:a16="http://schemas.microsoft.com/office/drawing/2014/main" id="{67E957F1-D87F-4400-A4A8-BB1D1C222ED0}"/>
                </a:ext>
              </a:extLst>
            </p:cNvPr>
            <p:cNvSpPr/>
            <p:nvPr/>
          </p:nvSpPr>
          <p:spPr>
            <a:xfrm>
              <a:off x="231233"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C08390-BC5A-4B90-9F3C-171AD55F5380}"/>
                </a:ext>
              </a:extLst>
            </p:cNvPr>
            <p:cNvSpPr txBox="1"/>
            <p:nvPr/>
          </p:nvSpPr>
          <p:spPr>
            <a:xfrm>
              <a:off x="336338" y="651641"/>
              <a:ext cx="2501457" cy="523220"/>
            </a:xfrm>
            <a:prstGeom prst="rect">
              <a:avLst/>
            </a:prstGeom>
            <a:noFill/>
          </p:spPr>
          <p:txBody>
            <a:bodyPr wrap="square" rtlCol="0">
              <a:spAutoFit/>
            </a:bodyPr>
            <a:lstStyle/>
            <a:p>
              <a:pPr algn="ctr"/>
              <a:r>
                <a:rPr lang="en-US" sz="2800" b="1" dirty="0">
                  <a:solidFill>
                    <a:schemeClr val="bg1"/>
                  </a:solidFill>
                </a:rPr>
                <a:t>Strengths</a:t>
              </a:r>
            </a:p>
          </p:txBody>
        </p:sp>
        <p:sp>
          <p:nvSpPr>
            <p:cNvPr id="6" name="TextBox 5">
              <a:extLst>
                <a:ext uri="{FF2B5EF4-FFF2-40B4-BE49-F238E27FC236}">
                  <a16:creationId xmlns:a16="http://schemas.microsoft.com/office/drawing/2014/main" id="{77ABD53E-4EFC-43F6-8FF0-B7F955290E07}"/>
                </a:ext>
              </a:extLst>
            </p:cNvPr>
            <p:cNvSpPr txBox="1"/>
            <p:nvPr/>
          </p:nvSpPr>
          <p:spPr>
            <a:xfrm>
              <a:off x="336338"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Decoupling</a:t>
              </a:r>
            </a:p>
            <a:p>
              <a:pPr marL="285750" indent="-285750">
                <a:buFont typeface="Arial" panose="020B0604020202020204" pitchFamily="34" charset="0"/>
                <a:buChar char="•"/>
              </a:pPr>
              <a:r>
                <a:rPr lang="en-US" sz="2400" dirty="0">
                  <a:solidFill>
                    <a:schemeClr val="bg1"/>
                  </a:solidFill>
                </a:rPr>
                <a:t>Encapsulation</a:t>
              </a:r>
            </a:p>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Scalable / Distributed</a:t>
              </a:r>
            </a:p>
            <a:p>
              <a:pPr marL="285750" indent="-285750">
                <a:buFont typeface="Arial" panose="020B0604020202020204" pitchFamily="34" charset="0"/>
                <a:buChar char="•"/>
              </a:pPr>
              <a:r>
                <a:rPr lang="en-US" sz="2400" dirty="0">
                  <a:solidFill>
                    <a:schemeClr val="bg1"/>
                  </a:solidFill>
                </a:rPr>
                <a:t>Independence</a:t>
              </a:r>
            </a:p>
          </p:txBody>
        </p:sp>
      </p:grpSp>
      <p:grpSp>
        <p:nvGrpSpPr>
          <p:cNvPr id="7" name="Group 6">
            <a:extLst>
              <a:ext uri="{FF2B5EF4-FFF2-40B4-BE49-F238E27FC236}">
                <a16:creationId xmlns:a16="http://schemas.microsoft.com/office/drawing/2014/main" id="{0A8AE0CE-253F-4CB9-961E-5D78091BA981}"/>
              </a:ext>
            </a:extLst>
          </p:cNvPr>
          <p:cNvGrpSpPr/>
          <p:nvPr/>
        </p:nvGrpSpPr>
        <p:grpSpPr>
          <a:xfrm>
            <a:off x="3247702" y="1471448"/>
            <a:ext cx="2711669" cy="4256690"/>
            <a:chOff x="3247702" y="304805"/>
            <a:chExt cx="2711669" cy="5770174"/>
          </a:xfrm>
        </p:grpSpPr>
        <p:sp>
          <p:nvSpPr>
            <p:cNvPr id="8" name="Rectangle: Rounded Corners 7">
              <a:extLst>
                <a:ext uri="{FF2B5EF4-FFF2-40B4-BE49-F238E27FC236}">
                  <a16:creationId xmlns:a16="http://schemas.microsoft.com/office/drawing/2014/main" id="{14DB7038-CB00-4EE7-B6EE-BCC7D9A3D70F}"/>
                </a:ext>
              </a:extLst>
            </p:cNvPr>
            <p:cNvSpPr/>
            <p:nvPr/>
          </p:nvSpPr>
          <p:spPr>
            <a:xfrm>
              <a:off x="3247702" y="304805"/>
              <a:ext cx="2711669" cy="57701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7A8C671-5AB2-4FCC-9073-B8EF5EE7D91D}"/>
                </a:ext>
              </a:extLst>
            </p:cNvPr>
            <p:cNvSpPr txBox="1"/>
            <p:nvPr/>
          </p:nvSpPr>
          <p:spPr>
            <a:xfrm>
              <a:off x="3247702" y="651641"/>
              <a:ext cx="2501457" cy="523220"/>
            </a:xfrm>
            <a:prstGeom prst="rect">
              <a:avLst/>
            </a:prstGeom>
            <a:noFill/>
          </p:spPr>
          <p:txBody>
            <a:bodyPr wrap="square" rtlCol="0">
              <a:spAutoFit/>
            </a:bodyPr>
            <a:lstStyle/>
            <a:p>
              <a:pPr algn="ctr"/>
              <a:r>
                <a:rPr lang="en-US" sz="2800" b="1" dirty="0">
                  <a:solidFill>
                    <a:schemeClr val="bg1"/>
                  </a:solidFill>
                </a:rPr>
                <a:t>Weaknesses</a:t>
              </a:r>
            </a:p>
          </p:txBody>
        </p:sp>
        <p:sp>
          <p:nvSpPr>
            <p:cNvPr id="10" name="TextBox 9">
              <a:extLst>
                <a:ext uri="{FF2B5EF4-FFF2-40B4-BE49-F238E27FC236}">
                  <a16:creationId xmlns:a16="http://schemas.microsoft.com/office/drawing/2014/main" id="{D8FAD626-8569-4D87-B903-7BEE2C67BDEF}"/>
                </a:ext>
              </a:extLst>
            </p:cNvPr>
            <p:cNvSpPr txBox="1"/>
            <p:nvPr/>
          </p:nvSpPr>
          <p:spPr>
            <a:xfrm>
              <a:off x="3352807" y="1397876"/>
              <a:ext cx="25014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Steep Learning Curve</a:t>
              </a:r>
            </a:p>
            <a:p>
              <a:pPr marL="285750" indent="-285750">
                <a:buFont typeface="Arial" panose="020B0604020202020204" pitchFamily="34" charset="0"/>
                <a:buChar char="•"/>
              </a:pPr>
              <a:r>
                <a:rPr lang="en-US" sz="2400" dirty="0">
                  <a:solidFill>
                    <a:schemeClr val="bg1"/>
                  </a:solidFill>
                </a:rPr>
                <a:t>Complexity</a:t>
              </a:r>
            </a:p>
            <a:p>
              <a:pPr marL="285750" indent="-285750">
                <a:buFont typeface="Arial" panose="020B0604020202020204" pitchFamily="34" charset="0"/>
                <a:buChar char="•"/>
              </a:pPr>
              <a:r>
                <a:rPr lang="en-US" sz="2400" dirty="0">
                  <a:solidFill>
                    <a:schemeClr val="bg1"/>
                  </a:solidFill>
                </a:rPr>
                <a:t>Loss of </a:t>
              </a:r>
              <a:r>
                <a:rPr lang="en-US" sz="2400" dirty="0" err="1">
                  <a:solidFill>
                    <a:schemeClr val="bg1"/>
                  </a:solidFill>
                </a:rPr>
                <a:t>Transactionality</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Linage</a:t>
              </a:r>
            </a:p>
          </p:txBody>
        </p:sp>
      </p:grpSp>
      <p:grpSp>
        <p:nvGrpSpPr>
          <p:cNvPr id="11" name="Group 10">
            <a:extLst>
              <a:ext uri="{FF2B5EF4-FFF2-40B4-BE49-F238E27FC236}">
                <a16:creationId xmlns:a16="http://schemas.microsoft.com/office/drawing/2014/main" id="{BB87D0C9-78BF-4913-A91D-F696ED06597C}"/>
              </a:ext>
            </a:extLst>
          </p:cNvPr>
          <p:cNvGrpSpPr/>
          <p:nvPr/>
        </p:nvGrpSpPr>
        <p:grpSpPr>
          <a:xfrm>
            <a:off x="6264171" y="1471447"/>
            <a:ext cx="2711669" cy="4256689"/>
            <a:chOff x="6264171" y="304804"/>
            <a:chExt cx="2711669" cy="5770173"/>
          </a:xfrm>
        </p:grpSpPr>
        <p:sp>
          <p:nvSpPr>
            <p:cNvPr id="12" name="Rectangle: Rounded Corners 11">
              <a:extLst>
                <a:ext uri="{FF2B5EF4-FFF2-40B4-BE49-F238E27FC236}">
                  <a16:creationId xmlns:a16="http://schemas.microsoft.com/office/drawing/2014/main" id="{B099E764-0D52-4296-8E3B-16C5B934154E}"/>
                </a:ext>
              </a:extLst>
            </p:cNvPr>
            <p:cNvSpPr/>
            <p:nvPr/>
          </p:nvSpPr>
          <p:spPr>
            <a:xfrm>
              <a:off x="6264171" y="304804"/>
              <a:ext cx="2711669" cy="577017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9C0621-A3D2-4A18-9FAE-5E3B45A888D4}"/>
                </a:ext>
              </a:extLst>
            </p:cNvPr>
            <p:cNvSpPr txBox="1"/>
            <p:nvPr/>
          </p:nvSpPr>
          <p:spPr>
            <a:xfrm>
              <a:off x="6390294" y="651641"/>
              <a:ext cx="2501457" cy="523220"/>
            </a:xfrm>
            <a:prstGeom prst="rect">
              <a:avLst/>
            </a:prstGeom>
            <a:noFill/>
          </p:spPr>
          <p:txBody>
            <a:bodyPr wrap="square" rtlCol="0">
              <a:spAutoFit/>
            </a:bodyPr>
            <a:lstStyle/>
            <a:p>
              <a:pPr algn="ctr"/>
              <a:r>
                <a:rPr lang="en-US" sz="2800" b="1" dirty="0">
                  <a:solidFill>
                    <a:schemeClr val="bg1"/>
                  </a:solidFill>
                </a:rPr>
                <a:t>Opportunities</a:t>
              </a:r>
            </a:p>
          </p:txBody>
        </p:sp>
        <p:sp>
          <p:nvSpPr>
            <p:cNvPr id="14" name="TextBox 13">
              <a:extLst>
                <a:ext uri="{FF2B5EF4-FFF2-40B4-BE49-F238E27FC236}">
                  <a16:creationId xmlns:a16="http://schemas.microsoft.com/office/drawing/2014/main" id="{08E37920-5640-422A-BDF2-EDE8E0527F37}"/>
                </a:ext>
              </a:extLst>
            </p:cNvPr>
            <p:cNvSpPr txBox="1"/>
            <p:nvPr/>
          </p:nvSpPr>
          <p:spPr>
            <a:xfrm>
              <a:off x="6264171" y="1397876"/>
              <a:ext cx="250145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Multiple Subsystems</a:t>
              </a:r>
            </a:p>
            <a:p>
              <a:pPr marL="285750" indent="-285750">
                <a:buFont typeface="Arial" panose="020B0604020202020204" pitchFamily="34" charset="0"/>
                <a:buChar char="•"/>
              </a:pPr>
              <a:r>
                <a:rPr lang="en-US" sz="2400" dirty="0">
                  <a:solidFill>
                    <a:schemeClr val="bg1"/>
                  </a:solidFill>
                </a:rPr>
                <a:t>Real-Time Processing</a:t>
              </a:r>
            </a:p>
            <a:p>
              <a:pPr marL="285750" indent="-285750">
                <a:buFont typeface="Arial" panose="020B0604020202020204" pitchFamily="34" charset="0"/>
                <a:buChar char="•"/>
              </a:pPr>
              <a:r>
                <a:rPr lang="en-US" sz="2400" dirty="0">
                  <a:solidFill>
                    <a:schemeClr val="bg1"/>
                  </a:solidFill>
                </a:rPr>
                <a:t>Complex Event Processing</a:t>
              </a:r>
            </a:p>
            <a:p>
              <a:pPr marL="285750" indent="-285750">
                <a:buFont typeface="Arial" panose="020B0604020202020204" pitchFamily="34" charset="0"/>
                <a:buChar char="•"/>
              </a:pPr>
              <a:r>
                <a:rPr lang="en-US" sz="2400" dirty="0">
                  <a:solidFill>
                    <a:schemeClr val="bg1"/>
                  </a:solidFill>
                </a:rPr>
                <a:t>High Volume / Velocity Data</a:t>
              </a:r>
            </a:p>
          </p:txBody>
        </p:sp>
      </p:grpSp>
      <p:grpSp>
        <p:nvGrpSpPr>
          <p:cNvPr id="15" name="Group 14">
            <a:extLst>
              <a:ext uri="{FF2B5EF4-FFF2-40B4-BE49-F238E27FC236}">
                <a16:creationId xmlns:a16="http://schemas.microsoft.com/office/drawing/2014/main" id="{A8A07147-D3A2-478E-B356-A65067D013BC}"/>
              </a:ext>
            </a:extLst>
          </p:cNvPr>
          <p:cNvGrpSpPr/>
          <p:nvPr/>
        </p:nvGrpSpPr>
        <p:grpSpPr>
          <a:xfrm>
            <a:off x="9280640" y="1471448"/>
            <a:ext cx="2711669" cy="4256688"/>
            <a:chOff x="9280640" y="304805"/>
            <a:chExt cx="2711669" cy="5770172"/>
          </a:xfrm>
        </p:grpSpPr>
        <p:sp>
          <p:nvSpPr>
            <p:cNvPr id="16" name="Rectangle: Rounded Corners 15">
              <a:extLst>
                <a:ext uri="{FF2B5EF4-FFF2-40B4-BE49-F238E27FC236}">
                  <a16:creationId xmlns:a16="http://schemas.microsoft.com/office/drawing/2014/main" id="{541AF00E-1EE2-49A4-81D0-17FD9D7A1E49}"/>
                </a:ext>
              </a:extLst>
            </p:cNvPr>
            <p:cNvSpPr/>
            <p:nvPr/>
          </p:nvSpPr>
          <p:spPr>
            <a:xfrm>
              <a:off x="9280640" y="304805"/>
              <a:ext cx="2711669" cy="57701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EEFF1D6-116C-4AC3-A8A8-FB0967A93423}"/>
                </a:ext>
              </a:extLst>
            </p:cNvPr>
            <p:cNvSpPr txBox="1"/>
            <p:nvPr/>
          </p:nvSpPr>
          <p:spPr>
            <a:xfrm>
              <a:off x="9385745" y="651641"/>
              <a:ext cx="2501457" cy="523220"/>
            </a:xfrm>
            <a:prstGeom prst="rect">
              <a:avLst/>
            </a:prstGeom>
            <a:noFill/>
          </p:spPr>
          <p:txBody>
            <a:bodyPr wrap="square" rtlCol="0">
              <a:spAutoFit/>
            </a:bodyPr>
            <a:lstStyle/>
            <a:p>
              <a:pPr algn="ctr"/>
              <a:r>
                <a:rPr lang="en-US" sz="2800" b="1" dirty="0">
                  <a:solidFill>
                    <a:schemeClr val="bg1"/>
                  </a:solidFill>
                </a:rPr>
                <a:t>Threats</a:t>
              </a:r>
            </a:p>
          </p:txBody>
        </p:sp>
        <p:sp>
          <p:nvSpPr>
            <p:cNvPr id="18" name="TextBox 17">
              <a:extLst>
                <a:ext uri="{FF2B5EF4-FFF2-40B4-BE49-F238E27FC236}">
                  <a16:creationId xmlns:a16="http://schemas.microsoft.com/office/drawing/2014/main" id="{0B77AA85-0482-452A-9FD5-63DE2E8FF654}"/>
                </a:ext>
              </a:extLst>
            </p:cNvPr>
            <p:cNvSpPr txBox="1"/>
            <p:nvPr/>
          </p:nvSpPr>
          <p:spPr>
            <a:xfrm>
              <a:off x="9385744" y="1397876"/>
              <a:ext cx="250145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Guaranteed Delivery</a:t>
              </a:r>
            </a:p>
            <a:p>
              <a:pPr marL="285750" indent="-285750">
                <a:buFont typeface="Arial" panose="020B0604020202020204" pitchFamily="34" charset="0"/>
                <a:buChar char="•"/>
              </a:pPr>
              <a:r>
                <a:rPr lang="en-US" sz="2400" dirty="0">
                  <a:solidFill>
                    <a:schemeClr val="bg1"/>
                  </a:solidFill>
                </a:rPr>
                <a:t>Potential Sequencing Issues</a:t>
              </a:r>
            </a:p>
          </p:txBody>
        </p:sp>
      </p:grpSp>
      <p:sp>
        <p:nvSpPr>
          <p:cNvPr id="19" name="Title 1">
            <a:extLst>
              <a:ext uri="{FF2B5EF4-FFF2-40B4-BE49-F238E27FC236}">
                <a16:creationId xmlns:a16="http://schemas.microsoft.com/office/drawing/2014/main" id="{4E3482CC-45DE-44FE-9099-A7730A87BE5E}"/>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Tree>
    <p:extLst>
      <p:ext uri="{BB962C8B-B14F-4D97-AF65-F5344CB8AC3E}">
        <p14:creationId xmlns:p14="http://schemas.microsoft.com/office/powerpoint/2010/main" val="2591408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43D73-5AE2-4920-97B3-12C82F6DABD9}"/>
              </a:ext>
            </a:extLst>
          </p:cNvPr>
          <p:cNvSpPr>
            <a:spLocks noGrp="1"/>
          </p:cNvSpPr>
          <p:nvPr>
            <p:ph type="title"/>
          </p:nvPr>
        </p:nvSpPr>
        <p:spPr/>
        <p:txBody>
          <a:bodyPr>
            <a:normAutofit fontScale="90000"/>
          </a:bodyPr>
          <a:lstStyle/>
          <a:p>
            <a:r>
              <a:rPr lang="en-US" dirty="0"/>
              <a:t>Event-Driven Architecture</a:t>
            </a:r>
          </a:p>
        </p:txBody>
      </p:sp>
      <p:sp>
        <p:nvSpPr>
          <p:cNvPr id="3" name="Title 1">
            <a:extLst>
              <a:ext uri="{FF2B5EF4-FFF2-40B4-BE49-F238E27FC236}">
                <a16:creationId xmlns:a16="http://schemas.microsoft.com/office/drawing/2014/main" id="{7EBB819C-0AA6-4EDA-9E7E-A5CA26528F24}"/>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Rectangle: Rounded Corners 3">
            <a:extLst>
              <a:ext uri="{FF2B5EF4-FFF2-40B4-BE49-F238E27FC236}">
                <a16:creationId xmlns:a16="http://schemas.microsoft.com/office/drawing/2014/main" id="{3B696D93-22D2-4B4D-9B23-2733E17ACA4C}"/>
              </a:ext>
            </a:extLst>
          </p:cNvPr>
          <p:cNvSpPr/>
          <p:nvPr/>
        </p:nvSpPr>
        <p:spPr>
          <a:xfrm>
            <a:off x="190500"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Producer</a:t>
            </a:r>
          </a:p>
        </p:txBody>
      </p:sp>
      <p:sp>
        <p:nvSpPr>
          <p:cNvPr id="5" name="Rectangle: Rounded Corners 4">
            <a:extLst>
              <a:ext uri="{FF2B5EF4-FFF2-40B4-BE49-F238E27FC236}">
                <a16:creationId xmlns:a16="http://schemas.microsoft.com/office/drawing/2014/main" id="{9F5361CD-F7F3-44ED-B9C7-409ADF5D1F4B}"/>
              </a:ext>
            </a:extLst>
          </p:cNvPr>
          <p:cNvSpPr/>
          <p:nvPr/>
        </p:nvSpPr>
        <p:spPr>
          <a:xfrm>
            <a:off x="4405312"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Ingestion</a:t>
            </a:r>
          </a:p>
        </p:txBody>
      </p:sp>
      <p:sp>
        <p:nvSpPr>
          <p:cNvPr id="6" name="Rectangle: Rounded Corners 5">
            <a:extLst>
              <a:ext uri="{FF2B5EF4-FFF2-40B4-BE49-F238E27FC236}">
                <a16:creationId xmlns:a16="http://schemas.microsoft.com/office/drawing/2014/main" id="{D001ABD1-EA13-47DF-9329-CA2568B608BC}"/>
              </a:ext>
            </a:extLst>
          </p:cNvPr>
          <p:cNvSpPr/>
          <p:nvPr/>
        </p:nvSpPr>
        <p:spPr>
          <a:xfrm>
            <a:off x="8620125" y="1418836"/>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7" name="Rectangle: Rounded Corners 6">
            <a:extLst>
              <a:ext uri="{FF2B5EF4-FFF2-40B4-BE49-F238E27FC236}">
                <a16:creationId xmlns:a16="http://schemas.microsoft.com/office/drawing/2014/main" id="{A35A70B9-35D8-4720-8A9F-5A1551834988}"/>
              </a:ext>
            </a:extLst>
          </p:cNvPr>
          <p:cNvSpPr/>
          <p:nvPr/>
        </p:nvSpPr>
        <p:spPr>
          <a:xfrm>
            <a:off x="8620124" y="2914650"/>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sp>
        <p:nvSpPr>
          <p:cNvPr id="8" name="Rectangle: Rounded Corners 7">
            <a:extLst>
              <a:ext uri="{FF2B5EF4-FFF2-40B4-BE49-F238E27FC236}">
                <a16:creationId xmlns:a16="http://schemas.microsoft.com/office/drawing/2014/main" id="{5789F51B-7666-411D-B33E-125992B5ECB5}"/>
              </a:ext>
            </a:extLst>
          </p:cNvPr>
          <p:cNvSpPr/>
          <p:nvPr/>
        </p:nvSpPr>
        <p:spPr>
          <a:xfrm>
            <a:off x="8620123" y="4410464"/>
            <a:ext cx="2847975" cy="10287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t>Event Consumer</a:t>
            </a:r>
          </a:p>
        </p:txBody>
      </p:sp>
      <p:cxnSp>
        <p:nvCxnSpPr>
          <p:cNvPr id="9" name="Straight Arrow Connector 8">
            <a:extLst>
              <a:ext uri="{FF2B5EF4-FFF2-40B4-BE49-F238E27FC236}">
                <a16:creationId xmlns:a16="http://schemas.microsoft.com/office/drawing/2014/main" id="{9BAA4EE0-522E-4F84-95FA-A5BBEE990D41}"/>
              </a:ext>
            </a:extLst>
          </p:cNvPr>
          <p:cNvCxnSpPr>
            <a:stCxn id="4" idx="3"/>
            <a:endCxn id="5" idx="1"/>
          </p:cNvCxnSpPr>
          <p:nvPr/>
        </p:nvCxnSpPr>
        <p:spPr>
          <a:xfrm>
            <a:off x="3038475"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7E3A2B3-F03F-4A1C-9BF4-74F62090685A}"/>
              </a:ext>
            </a:extLst>
          </p:cNvPr>
          <p:cNvCxnSpPr>
            <a:stCxn id="6" idx="1"/>
            <a:endCxn id="5" idx="3"/>
          </p:cNvCxnSpPr>
          <p:nvPr/>
        </p:nvCxnSpPr>
        <p:spPr>
          <a:xfrm flipH="1">
            <a:off x="7253287" y="1933186"/>
            <a:ext cx="1366838"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3A45056-242F-440F-8809-6A8663CBC98C}"/>
              </a:ext>
            </a:extLst>
          </p:cNvPr>
          <p:cNvCxnSpPr>
            <a:stCxn id="7" idx="1"/>
            <a:endCxn id="5" idx="3"/>
          </p:cNvCxnSpPr>
          <p:nvPr/>
        </p:nvCxnSpPr>
        <p:spPr>
          <a:xfrm flipH="1">
            <a:off x="7253287" y="3429000"/>
            <a:ext cx="136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77B3AFD-1D4A-4EC7-B555-6870D939F520}"/>
              </a:ext>
            </a:extLst>
          </p:cNvPr>
          <p:cNvCxnSpPr>
            <a:stCxn id="8" idx="1"/>
            <a:endCxn id="5" idx="3"/>
          </p:cNvCxnSpPr>
          <p:nvPr/>
        </p:nvCxnSpPr>
        <p:spPr>
          <a:xfrm flipH="1" flipV="1">
            <a:off x="7253287" y="3429000"/>
            <a:ext cx="1366836" cy="14958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96568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26A4-8C59-4E61-8CAC-2F24DB492036}"/>
              </a:ext>
            </a:extLst>
          </p:cNvPr>
          <p:cNvSpPr>
            <a:spLocks noGrp="1"/>
          </p:cNvSpPr>
          <p:nvPr>
            <p:ph type="title"/>
          </p:nvPr>
        </p:nvSpPr>
        <p:spPr/>
        <p:txBody>
          <a:bodyPr>
            <a:normAutofit fontScale="90000"/>
          </a:bodyPr>
          <a:lstStyle/>
          <a:p>
            <a:r>
              <a:rPr lang="en-US" dirty="0"/>
              <a:t>Azure Event Hubs</a:t>
            </a:r>
          </a:p>
        </p:txBody>
      </p:sp>
      <p:sp>
        <p:nvSpPr>
          <p:cNvPr id="3" name="Title 1">
            <a:extLst>
              <a:ext uri="{FF2B5EF4-FFF2-40B4-BE49-F238E27FC236}">
                <a16:creationId xmlns:a16="http://schemas.microsoft.com/office/drawing/2014/main" id="{F03E1368-1E5E-43E3-83BC-D7EAD472DC1B}"/>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Summary</a:t>
            </a:r>
          </a:p>
        </p:txBody>
      </p:sp>
      <p:sp>
        <p:nvSpPr>
          <p:cNvPr id="4" name="TextBox 3">
            <a:extLst>
              <a:ext uri="{FF2B5EF4-FFF2-40B4-BE49-F238E27FC236}">
                <a16:creationId xmlns:a16="http://schemas.microsoft.com/office/drawing/2014/main" id="{78ED7367-5A08-4C4C-8415-2D79BBA051E6}"/>
              </a:ext>
            </a:extLst>
          </p:cNvPr>
          <p:cNvSpPr txBox="1"/>
          <p:nvPr/>
        </p:nvSpPr>
        <p:spPr>
          <a:xfrm>
            <a:off x="5370286" y="1778322"/>
            <a:ext cx="6168571" cy="1938992"/>
          </a:xfrm>
          <a:prstGeom prst="rect">
            <a:avLst/>
          </a:prstGeom>
          <a:noFill/>
        </p:spPr>
        <p:txBody>
          <a:bodyPr wrap="square" rtlCol="0">
            <a:spAutoFit/>
          </a:bodyPr>
          <a:lstStyle/>
          <a:p>
            <a:pPr algn="ctr"/>
            <a:r>
              <a:rPr lang="en-US" sz="4000" dirty="0"/>
              <a:t>Fully managed, real-time data ingestion service that is simple, trusted, and scalable</a:t>
            </a:r>
          </a:p>
        </p:txBody>
      </p:sp>
      <p:pic>
        <p:nvPicPr>
          <p:cNvPr id="5" name="Picture 4">
            <a:extLst>
              <a:ext uri="{FF2B5EF4-FFF2-40B4-BE49-F238E27FC236}">
                <a16:creationId xmlns:a16="http://schemas.microsoft.com/office/drawing/2014/main" id="{F6BCA542-4A22-4758-B323-83CCAE0DBE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139" y="2242070"/>
            <a:ext cx="3485981" cy="3319820"/>
          </a:xfrm>
          <a:prstGeom prst="rect">
            <a:avLst/>
          </a:prstGeom>
        </p:spPr>
      </p:pic>
      <p:sp>
        <p:nvSpPr>
          <p:cNvPr id="6" name="TextBox 5">
            <a:extLst>
              <a:ext uri="{FF2B5EF4-FFF2-40B4-BE49-F238E27FC236}">
                <a16:creationId xmlns:a16="http://schemas.microsoft.com/office/drawing/2014/main" id="{D460FCB6-AD37-4F92-B9AC-5D0C4380A9D9}"/>
              </a:ext>
            </a:extLst>
          </p:cNvPr>
          <p:cNvSpPr txBox="1"/>
          <p:nvPr/>
        </p:nvSpPr>
        <p:spPr>
          <a:xfrm>
            <a:off x="5117739" y="4718407"/>
            <a:ext cx="1724495" cy="646331"/>
          </a:xfrm>
          <a:prstGeom prst="rect">
            <a:avLst/>
          </a:prstGeom>
          <a:noFill/>
        </p:spPr>
        <p:txBody>
          <a:bodyPr wrap="square">
            <a:spAutoFit/>
          </a:bodyPr>
          <a:lstStyle/>
          <a:p>
            <a:pPr algn="ctr"/>
            <a:r>
              <a:rPr lang="en-US" sz="3600" dirty="0"/>
              <a:t>Simple</a:t>
            </a:r>
          </a:p>
        </p:txBody>
      </p:sp>
      <p:sp>
        <p:nvSpPr>
          <p:cNvPr id="7" name="TextBox 6">
            <a:extLst>
              <a:ext uri="{FF2B5EF4-FFF2-40B4-BE49-F238E27FC236}">
                <a16:creationId xmlns:a16="http://schemas.microsoft.com/office/drawing/2014/main" id="{9B2831CC-538F-4DC4-A6CC-99F5D10A6A8D}"/>
              </a:ext>
            </a:extLst>
          </p:cNvPr>
          <p:cNvSpPr txBox="1"/>
          <p:nvPr/>
        </p:nvSpPr>
        <p:spPr>
          <a:xfrm>
            <a:off x="6842234" y="4718407"/>
            <a:ext cx="1724495" cy="646331"/>
          </a:xfrm>
          <a:prstGeom prst="rect">
            <a:avLst/>
          </a:prstGeom>
          <a:noFill/>
        </p:spPr>
        <p:txBody>
          <a:bodyPr wrap="square">
            <a:spAutoFit/>
          </a:bodyPr>
          <a:lstStyle/>
          <a:p>
            <a:pPr algn="ctr"/>
            <a:r>
              <a:rPr lang="en-US" sz="3600" dirty="0"/>
              <a:t>Secure</a:t>
            </a:r>
          </a:p>
        </p:txBody>
      </p:sp>
      <p:sp>
        <p:nvSpPr>
          <p:cNvPr id="8" name="TextBox 7">
            <a:extLst>
              <a:ext uri="{FF2B5EF4-FFF2-40B4-BE49-F238E27FC236}">
                <a16:creationId xmlns:a16="http://schemas.microsoft.com/office/drawing/2014/main" id="{85D57E6B-8BE3-4F3E-AE76-D35521810458}"/>
              </a:ext>
            </a:extLst>
          </p:cNvPr>
          <p:cNvSpPr txBox="1"/>
          <p:nvPr/>
        </p:nvSpPr>
        <p:spPr>
          <a:xfrm>
            <a:off x="8566729" y="4718407"/>
            <a:ext cx="1724495" cy="646331"/>
          </a:xfrm>
          <a:prstGeom prst="rect">
            <a:avLst/>
          </a:prstGeom>
          <a:noFill/>
        </p:spPr>
        <p:txBody>
          <a:bodyPr wrap="square">
            <a:spAutoFit/>
          </a:bodyPr>
          <a:lstStyle/>
          <a:p>
            <a:pPr algn="ctr"/>
            <a:r>
              <a:rPr lang="en-US" sz="3600" dirty="0"/>
              <a:t>Scalable</a:t>
            </a:r>
          </a:p>
        </p:txBody>
      </p:sp>
      <p:sp>
        <p:nvSpPr>
          <p:cNvPr id="9" name="TextBox 8">
            <a:extLst>
              <a:ext uri="{FF2B5EF4-FFF2-40B4-BE49-F238E27FC236}">
                <a16:creationId xmlns:a16="http://schemas.microsoft.com/office/drawing/2014/main" id="{A51FBE71-4B7A-4DD9-9804-BAA2BEA2F98A}"/>
              </a:ext>
            </a:extLst>
          </p:cNvPr>
          <p:cNvSpPr txBox="1"/>
          <p:nvPr/>
        </p:nvSpPr>
        <p:spPr>
          <a:xfrm>
            <a:off x="10291224" y="4718406"/>
            <a:ext cx="1724495" cy="646331"/>
          </a:xfrm>
          <a:prstGeom prst="rect">
            <a:avLst/>
          </a:prstGeom>
          <a:noFill/>
        </p:spPr>
        <p:txBody>
          <a:bodyPr wrap="square">
            <a:spAutoFit/>
          </a:bodyPr>
          <a:lstStyle/>
          <a:p>
            <a:pPr algn="ctr"/>
            <a:r>
              <a:rPr lang="en-US" sz="3600" dirty="0"/>
              <a:t>Open</a:t>
            </a:r>
          </a:p>
        </p:txBody>
      </p:sp>
      <p:cxnSp>
        <p:nvCxnSpPr>
          <p:cNvPr id="10" name="Straight Connector 9">
            <a:extLst>
              <a:ext uri="{FF2B5EF4-FFF2-40B4-BE49-F238E27FC236}">
                <a16:creationId xmlns:a16="http://schemas.microsoft.com/office/drawing/2014/main" id="{F9CC174E-C1B5-4123-B0F6-32DBD6439256}"/>
              </a:ext>
            </a:extLst>
          </p:cNvPr>
          <p:cNvCxnSpPr/>
          <p:nvPr/>
        </p:nvCxnSpPr>
        <p:spPr>
          <a:xfrm>
            <a:off x="6842234"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CD467C-4E65-4503-9D51-EF5FD7A7A7DA}"/>
              </a:ext>
            </a:extLst>
          </p:cNvPr>
          <p:cNvCxnSpPr/>
          <p:nvPr/>
        </p:nvCxnSpPr>
        <p:spPr>
          <a:xfrm>
            <a:off x="8454571" y="4563350"/>
            <a:ext cx="0" cy="956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DD2E6E5-10F3-4DAF-BD40-6E0C00F89560}"/>
              </a:ext>
            </a:extLst>
          </p:cNvPr>
          <p:cNvCxnSpPr/>
          <p:nvPr/>
        </p:nvCxnSpPr>
        <p:spPr>
          <a:xfrm>
            <a:off x="10455790" y="4563349"/>
            <a:ext cx="0" cy="9564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406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807F-D00A-4C2A-9D62-B979FB36AC7D}"/>
              </a:ext>
            </a:extLst>
          </p:cNvPr>
          <p:cNvSpPr>
            <a:spLocks noGrp="1"/>
          </p:cNvSpPr>
          <p:nvPr>
            <p:ph type="title"/>
          </p:nvPr>
        </p:nvSpPr>
        <p:spPr/>
        <p:txBody>
          <a:bodyPr>
            <a:normAutofit fontScale="90000"/>
          </a:bodyPr>
          <a:lstStyle/>
          <a:p>
            <a:r>
              <a:rPr lang="en-US" dirty="0"/>
              <a:t>Real-World Demonstrations</a:t>
            </a:r>
          </a:p>
        </p:txBody>
      </p:sp>
      <p:sp>
        <p:nvSpPr>
          <p:cNvPr id="3" name="Rectangle: Rounded Corners 2">
            <a:extLst>
              <a:ext uri="{FF2B5EF4-FFF2-40B4-BE49-F238E27FC236}">
                <a16:creationId xmlns:a16="http://schemas.microsoft.com/office/drawing/2014/main" id="{9DF54C9F-C169-4EDB-8A35-7B421D12AA92}"/>
              </a:ext>
            </a:extLst>
          </p:cNvPr>
          <p:cNvSpPr/>
          <p:nvPr/>
        </p:nvSpPr>
        <p:spPr>
          <a:xfrm>
            <a:off x="1089791" y="205017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Management</a:t>
            </a:r>
          </a:p>
        </p:txBody>
      </p:sp>
      <p:sp>
        <p:nvSpPr>
          <p:cNvPr id="4" name="Rectangle: Rounded Corners 3">
            <a:extLst>
              <a:ext uri="{FF2B5EF4-FFF2-40B4-BE49-F238E27FC236}">
                <a16:creationId xmlns:a16="http://schemas.microsoft.com/office/drawing/2014/main" id="{79D003BF-9AB9-431A-A988-0820282C04AD}"/>
              </a:ext>
            </a:extLst>
          </p:cNvPr>
          <p:cNvSpPr/>
          <p:nvPr/>
        </p:nvSpPr>
        <p:spPr>
          <a:xfrm>
            <a:off x="3806715" y="2071195"/>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5" name="Rectangle: Rounded Corners 4">
            <a:extLst>
              <a:ext uri="{FF2B5EF4-FFF2-40B4-BE49-F238E27FC236}">
                <a16:creationId xmlns:a16="http://schemas.microsoft.com/office/drawing/2014/main" id="{BAADE75F-C4E3-455D-BB81-0C3882E026E6}"/>
              </a:ext>
            </a:extLst>
          </p:cNvPr>
          <p:cNvSpPr/>
          <p:nvPr/>
        </p:nvSpPr>
        <p:spPr>
          <a:xfrm>
            <a:off x="3806715" y="2071194"/>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 Management</a:t>
            </a:r>
          </a:p>
        </p:txBody>
      </p:sp>
      <p:sp>
        <p:nvSpPr>
          <p:cNvPr id="6" name="Rectangle: Rounded Corners 5">
            <a:extLst>
              <a:ext uri="{FF2B5EF4-FFF2-40B4-BE49-F238E27FC236}">
                <a16:creationId xmlns:a16="http://schemas.microsoft.com/office/drawing/2014/main" id="{94BEC9C4-9453-4569-8911-AB4BC61D8A8D}"/>
              </a:ext>
            </a:extLst>
          </p:cNvPr>
          <p:cNvSpPr/>
          <p:nvPr/>
        </p:nvSpPr>
        <p:spPr>
          <a:xfrm>
            <a:off x="6518383"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Care Management</a:t>
            </a:r>
          </a:p>
        </p:txBody>
      </p:sp>
      <p:sp>
        <p:nvSpPr>
          <p:cNvPr id="7" name="Rectangle: Rounded Corners 6">
            <a:extLst>
              <a:ext uri="{FF2B5EF4-FFF2-40B4-BE49-F238E27FC236}">
                <a16:creationId xmlns:a16="http://schemas.microsoft.com/office/drawing/2014/main" id="{4A106BBB-C3FF-42AC-A75B-146452BABBF3}"/>
              </a:ext>
            </a:extLst>
          </p:cNvPr>
          <p:cNvSpPr/>
          <p:nvPr/>
        </p:nvSpPr>
        <p:spPr>
          <a:xfrm>
            <a:off x="9230051" y="2081703"/>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Lease Management</a:t>
            </a:r>
          </a:p>
        </p:txBody>
      </p:sp>
      <p:sp>
        <p:nvSpPr>
          <p:cNvPr id="8" name="Cylinder 7">
            <a:extLst>
              <a:ext uri="{FF2B5EF4-FFF2-40B4-BE49-F238E27FC236}">
                <a16:creationId xmlns:a16="http://schemas.microsoft.com/office/drawing/2014/main" id="{4FF18064-A05A-43F0-BE80-53696D9FFFF6}"/>
              </a:ext>
            </a:extLst>
          </p:cNvPr>
          <p:cNvSpPr/>
          <p:nvPr/>
        </p:nvSpPr>
        <p:spPr>
          <a:xfrm>
            <a:off x="159428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9" name="Cylinder 8">
            <a:extLst>
              <a:ext uri="{FF2B5EF4-FFF2-40B4-BE49-F238E27FC236}">
                <a16:creationId xmlns:a16="http://schemas.microsoft.com/office/drawing/2014/main" id="{BB8759B8-0871-40CB-A8B3-0B69B4FDEAA7}"/>
              </a:ext>
            </a:extLst>
          </p:cNvPr>
          <p:cNvSpPr/>
          <p:nvPr/>
        </p:nvSpPr>
        <p:spPr>
          <a:xfrm>
            <a:off x="4311211"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a:t>
            </a:r>
          </a:p>
        </p:txBody>
      </p:sp>
      <p:sp>
        <p:nvSpPr>
          <p:cNvPr id="10" name="Cylinder 9">
            <a:extLst>
              <a:ext uri="{FF2B5EF4-FFF2-40B4-BE49-F238E27FC236}">
                <a16:creationId xmlns:a16="http://schemas.microsoft.com/office/drawing/2014/main" id="{C7C4849E-6797-4FF9-B540-EF86A332B9F2}"/>
              </a:ext>
            </a:extLst>
          </p:cNvPr>
          <p:cNvSpPr/>
          <p:nvPr/>
        </p:nvSpPr>
        <p:spPr>
          <a:xfrm>
            <a:off x="7028135"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a:t>
            </a:r>
          </a:p>
        </p:txBody>
      </p:sp>
      <p:sp>
        <p:nvSpPr>
          <p:cNvPr id="11" name="Cylinder 10">
            <a:extLst>
              <a:ext uri="{FF2B5EF4-FFF2-40B4-BE49-F238E27FC236}">
                <a16:creationId xmlns:a16="http://schemas.microsoft.com/office/drawing/2014/main" id="{27DC4779-DE15-454E-AE23-34D19265A741}"/>
              </a:ext>
            </a:extLst>
          </p:cNvPr>
          <p:cNvSpPr/>
          <p:nvPr/>
        </p:nvSpPr>
        <p:spPr>
          <a:xfrm>
            <a:off x="9734547" y="3017126"/>
            <a:ext cx="914400" cy="483476"/>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a:t>
            </a:r>
          </a:p>
        </p:txBody>
      </p:sp>
      <p:cxnSp>
        <p:nvCxnSpPr>
          <p:cNvPr id="12" name="Straight Connector 11">
            <a:extLst>
              <a:ext uri="{FF2B5EF4-FFF2-40B4-BE49-F238E27FC236}">
                <a16:creationId xmlns:a16="http://schemas.microsoft.com/office/drawing/2014/main" id="{66B092C8-3F86-46D8-B155-A6AFDFB666A2}"/>
              </a:ext>
            </a:extLst>
          </p:cNvPr>
          <p:cNvCxnSpPr>
            <a:stCxn id="3" idx="2"/>
            <a:endCxn id="8" idx="1"/>
          </p:cNvCxnSpPr>
          <p:nvPr/>
        </p:nvCxnSpPr>
        <p:spPr>
          <a:xfrm flipH="1">
            <a:off x="2051487" y="2691306"/>
            <a:ext cx="1" cy="325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3EA915-1906-4A3F-A72C-7CFB4026D7DD}"/>
              </a:ext>
            </a:extLst>
          </p:cNvPr>
          <p:cNvCxnSpPr>
            <a:cxnSpLocks/>
            <a:endCxn id="9" idx="1"/>
          </p:cNvCxnSpPr>
          <p:nvPr/>
        </p:nvCxnSpPr>
        <p:spPr>
          <a:xfrm flipH="1">
            <a:off x="4768411" y="2691302"/>
            <a:ext cx="1" cy="3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962A80-99AD-420C-AFC2-657548FDC9C4}"/>
              </a:ext>
            </a:extLst>
          </p:cNvPr>
          <p:cNvCxnSpPr>
            <a:stCxn id="6" idx="2"/>
            <a:endCxn id="10" idx="1"/>
          </p:cNvCxnSpPr>
          <p:nvPr/>
        </p:nvCxnSpPr>
        <p:spPr>
          <a:xfrm>
            <a:off x="7480080" y="2722834"/>
            <a:ext cx="5255"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A69763-9D11-4568-8C36-E91D16222F4A}"/>
              </a:ext>
            </a:extLst>
          </p:cNvPr>
          <p:cNvCxnSpPr>
            <a:stCxn id="7" idx="2"/>
            <a:endCxn id="11" idx="1"/>
          </p:cNvCxnSpPr>
          <p:nvPr/>
        </p:nvCxnSpPr>
        <p:spPr>
          <a:xfrm flipH="1">
            <a:off x="10191747" y="2722834"/>
            <a:ext cx="1" cy="294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01422D17-5968-4F5A-922B-040AAB666498}"/>
              </a:ext>
            </a:extLst>
          </p:cNvPr>
          <p:cNvSpPr/>
          <p:nvPr/>
        </p:nvSpPr>
        <p:spPr>
          <a:xfrm>
            <a:off x="1075011" y="4923340"/>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Listener</a:t>
            </a:r>
          </a:p>
        </p:txBody>
      </p:sp>
      <p:sp>
        <p:nvSpPr>
          <p:cNvPr id="17" name="Rectangle: Rounded Corners 16">
            <a:extLst>
              <a:ext uri="{FF2B5EF4-FFF2-40B4-BE49-F238E27FC236}">
                <a16:creationId xmlns:a16="http://schemas.microsoft.com/office/drawing/2014/main" id="{D293930D-CD22-41A1-AE90-2BE5A543BF0F}"/>
              </a:ext>
            </a:extLst>
          </p:cNvPr>
          <p:cNvSpPr/>
          <p:nvPr/>
        </p:nvSpPr>
        <p:spPr>
          <a:xfrm>
            <a:off x="3806714"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 Listener</a:t>
            </a:r>
          </a:p>
        </p:txBody>
      </p:sp>
      <p:sp>
        <p:nvSpPr>
          <p:cNvPr id="18" name="Rectangle: Rounded Corners 17">
            <a:extLst>
              <a:ext uri="{FF2B5EF4-FFF2-40B4-BE49-F238E27FC236}">
                <a16:creationId xmlns:a16="http://schemas.microsoft.com/office/drawing/2014/main" id="{4D0C3506-5A53-43BD-BB6E-6CB49C4C241C}"/>
              </a:ext>
            </a:extLst>
          </p:cNvPr>
          <p:cNvSpPr/>
          <p:nvPr/>
        </p:nvSpPr>
        <p:spPr>
          <a:xfrm>
            <a:off x="6538417" y="4923339"/>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 Listener</a:t>
            </a:r>
          </a:p>
        </p:txBody>
      </p:sp>
      <p:sp>
        <p:nvSpPr>
          <p:cNvPr id="19" name="Rectangle: Rounded Corners 18">
            <a:extLst>
              <a:ext uri="{FF2B5EF4-FFF2-40B4-BE49-F238E27FC236}">
                <a16:creationId xmlns:a16="http://schemas.microsoft.com/office/drawing/2014/main" id="{D9DBFBA7-BDB0-439A-84F7-D3D49B903C05}"/>
              </a:ext>
            </a:extLst>
          </p:cNvPr>
          <p:cNvSpPr/>
          <p:nvPr/>
        </p:nvSpPr>
        <p:spPr>
          <a:xfrm>
            <a:off x="9270120" y="4880311"/>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LM Listener</a:t>
            </a:r>
          </a:p>
        </p:txBody>
      </p:sp>
      <p:cxnSp>
        <p:nvCxnSpPr>
          <p:cNvPr id="20" name="Straight Arrow Connector 19">
            <a:extLst>
              <a:ext uri="{FF2B5EF4-FFF2-40B4-BE49-F238E27FC236}">
                <a16:creationId xmlns:a16="http://schemas.microsoft.com/office/drawing/2014/main" id="{EDFE5781-BD55-4F72-9FEB-BAF2E9E49710}"/>
              </a:ext>
            </a:extLst>
          </p:cNvPr>
          <p:cNvCxnSpPr>
            <a:cxnSpLocks/>
            <a:stCxn id="5" idx="3"/>
          </p:cNvCxnSpPr>
          <p:nvPr/>
        </p:nvCxnSpPr>
        <p:spPr>
          <a:xfrm>
            <a:off x="5730108" y="2391760"/>
            <a:ext cx="365892" cy="1413642"/>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21" name="Rectangle: Rounded Corners 20">
            <a:extLst>
              <a:ext uri="{FF2B5EF4-FFF2-40B4-BE49-F238E27FC236}">
                <a16:creationId xmlns:a16="http://schemas.microsoft.com/office/drawing/2014/main" id="{649FEDE1-3468-492C-B7DB-3721E380FDCB}"/>
              </a:ext>
            </a:extLst>
          </p:cNvPr>
          <p:cNvSpPr/>
          <p:nvPr/>
        </p:nvSpPr>
        <p:spPr>
          <a:xfrm>
            <a:off x="5134303" y="3814496"/>
            <a:ext cx="1923393" cy="6411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a:t>
            </a:r>
            <a:r>
              <a:rPr lang="en-US" dirty="0" err="1"/>
              <a:t>Ingestor</a:t>
            </a:r>
            <a:endParaRPr lang="en-US" dirty="0"/>
          </a:p>
        </p:txBody>
      </p:sp>
      <p:cxnSp>
        <p:nvCxnSpPr>
          <p:cNvPr id="22" name="Straight Arrow Connector 21">
            <a:extLst>
              <a:ext uri="{FF2B5EF4-FFF2-40B4-BE49-F238E27FC236}">
                <a16:creationId xmlns:a16="http://schemas.microsoft.com/office/drawing/2014/main" id="{ECD40C68-6174-410B-A9BD-558E78DA73B8}"/>
              </a:ext>
            </a:extLst>
          </p:cNvPr>
          <p:cNvCxnSpPr>
            <a:stCxn id="21" idx="3"/>
            <a:endCxn id="19" idx="1"/>
          </p:cNvCxnSpPr>
          <p:nvPr/>
        </p:nvCxnSpPr>
        <p:spPr>
          <a:xfrm>
            <a:off x="7057696" y="4135062"/>
            <a:ext cx="2212424" cy="1065815"/>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Straight Arrow Connector 22">
            <a:extLst>
              <a:ext uri="{FF2B5EF4-FFF2-40B4-BE49-F238E27FC236}">
                <a16:creationId xmlns:a16="http://schemas.microsoft.com/office/drawing/2014/main" id="{97AD6012-4E3E-42B8-8686-E179D88F80B4}"/>
              </a:ext>
            </a:extLst>
          </p:cNvPr>
          <p:cNvCxnSpPr>
            <a:stCxn id="19" idx="0"/>
            <a:endCxn id="11" idx="3"/>
          </p:cNvCxnSpPr>
          <p:nvPr/>
        </p:nvCxnSpPr>
        <p:spPr>
          <a:xfrm flipH="1" flipV="1">
            <a:off x="10191747" y="3500602"/>
            <a:ext cx="40070" cy="1379709"/>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5E3EA01E-B396-4DA5-8E36-A8A83473520F}"/>
              </a:ext>
            </a:extLst>
          </p:cNvPr>
          <p:cNvCxnSpPr>
            <a:stCxn id="21" idx="2"/>
            <a:endCxn id="18" idx="1"/>
          </p:cNvCxnSpPr>
          <p:nvPr/>
        </p:nvCxnSpPr>
        <p:spPr>
          <a:xfrm>
            <a:off x="6096000" y="4455627"/>
            <a:ext cx="442417" cy="788278"/>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D2F5A541-726E-4757-A4E7-8138B0BAAD91}"/>
              </a:ext>
            </a:extLst>
          </p:cNvPr>
          <p:cNvCxnSpPr>
            <a:stCxn id="18" idx="0"/>
            <a:endCxn id="10" idx="3"/>
          </p:cNvCxnSpPr>
          <p:nvPr/>
        </p:nvCxnSpPr>
        <p:spPr>
          <a:xfrm flipH="1" flipV="1">
            <a:off x="7485335" y="3500602"/>
            <a:ext cx="14779" cy="1422737"/>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a:extLst>
              <a:ext uri="{FF2B5EF4-FFF2-40B4-BE49-F238E27FC236}">
                <a16:creationId xmlns:a16="http://schemas.microsoft.com/office/drawing/2014/main" id="{938ABFE4-DB8A-425F-ADBB-7E08829C0B6C}"/>
              </a:ext>
            </a:extLst>
          </p:cNvPr>
          <p:cNvCxnSpPr>
            <a:stCxn id="21" idx="1"/>
            <a:endCxn id="16" idx="3"/>
          </p:cNvCxnSpPr>
          <p:nvPr/>
        </p:nvCxnSpPr>
        <p:spPr>
          <a:xfrm flipH="1">
            <a:off x="2998404" y="4135062"/>
            <a:ext cx="2135899" cy="1108844"/>
          </a:xfrm>
          <a:prstGeom prst="straightConnector1">
            <a:avLst/>
          </a:prstGeom>
          <a:ln w="571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a:extLst>
              <a:ext uri="{FF2B5EF4-FFF2-40B4-BE49-F238E27FC236}">
                <a16:creationId xmlns:a16="http://schemas.microsoft.com/office/drawing/2014/main" id="{3DB675A6-5762-4374-8B1E-7F47168C2EE3}"/>
              </a:ext>
            </a:extLst>
          </p:cNvPr>
          <p:cNvCxnSpPr>
            <a:stCxn id="16" idx="0"/>
            <a:endCxn id="8" idx="3"/>
          </p:cNvCxnSpPr>
          <p:nvPr/>
        </p:nvCxnSpPr>
        <p:spPr>
          <a:xfrm flipV="1">
            <a:off x="2036708" y="3500602"/>
            <a:ext cx="14779" cy="1422738"/>
          </a:xfrm>
          <a:prstGeom prst="straightConnector1">
            <a:avLst/>
          </a:prstGeom>
          <a:ln w="571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68538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C64A-A47F-4BCC-A898-056244435220}"/>
              </a:ext>
            </a:extLst>
          </p:cNvPr>
          <p:cNvSpPr>
            <a:spLocks noGrp="1"/>
          </p:cNvSpPr>
          <p:nvPr>
            <p:ph type="title"/>
          </p:nvPr>
        </p:nvSpPr>
        <p:spPr/>
        <p:txBody>
          <a:bodyPr>
            <a:normAutofit fontScale="90000"/>
          </a:bodyPr>
          <a:lstStyle/>
          <a:p>
            <a:r>
              <a:rPr lang="en-US" dirty="0"/>
              <a:t>Thank You</a:t>
            </a:r>
          </a:p>
        </p:txBody>
      </p:sp>
      <p:pic>
        <p:nvPicPr>
          <p:cNvPr id="3" name="Picture 2">
            <a:extLst>
              <a:ext uri="{FF2B5EF4-FFF2-40B4-BE49-F238E27FC236}">
                <a16:creationId xmlns:a16="http://schemas.microsoft.com/office/drawing/2014/main" id="{24BC507A-AE84-4125-A0D2-8EDDB4CB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4855AFF1-4645-4010-A09F-850221A6BB20}"/>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7DE28E6D-D9EC-4FD6-9B55-DF951B2E2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85B07F70-0A60-4C01-BE55-A7C6B251E37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3F591DFD-E8E9-4271-99F3-88C9879F5AAA}"/>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7FB6FDFE-B79E-4B5D-8930-28F4C5119A2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49A33576-AB28-4AA1-BEBB-6E1CBDE81C6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113328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26D5E-AA6C-419F-AFFA-E3A9EAEF0727}"/>
              </a:ext>
            </a:extLst>
          </p:cNvPr>
          <p:cNvSpPr>
            <a:spLocks noGrp="1"/>
          </p:cNvSpPr>
          <p:nvPr>
            <p:ph type="title"/>
          </p:nvPr>
        </p:nvSpPr>
        <p:spPr/>
        <p:txBody>
          <a:bodyPr>
            <a:normAutofit fontScale="90000"/>
          </a:bodyPr>
          <a:lstStyle/>
          <a:p>
            <a:r>
              <a:rPr lang="en-US" dirty="0"/>
              <a:t>Microservices</a:t>
            </a:r>
          </a:p>
        </p:txBody>
      </p:sp>
      <p:sp>
        <p:nvSpPr>
          <p:cNvPr id="3" name="Title 1">
            <a:extLst>
              <a:ext uri="{FF2B5EF4-FFF2-40B4-BE49-F238E27FC236}">
                <a16:creationId xmlns:a16="http://schemas.microsoft.com/office/drawing/2014/main" id="{3B3CEB2C-E330-49EC-916D-91DBA1C80AD2}"/>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Enterprise Architecture</a:t>
            </a:r>
          </a:p>
        </p:txBody>
      </p:sp>
      <p:sp>
        <p:nvSpPr>
          <p:cNvPr id="4" name="Rectangle: Rounded Corners 3">
            <a:extLst>
              <a:ext uri="{FF2B5EF4-FFF2-40B4-BE49-F238E27FC236}">
                <a16:creationId xmlns:a16="http://schemas.microsoft.com/office/drawing/2014/main" id="{9CEAFAF5-BE50-4D12-9BEA-6F57FDDD7C82}"/>
              </a:ext>
            </a:extLst>
          </p:cNvPr>
          <p:cNvSpPr/>
          <p:nvPr/>
        </p:nvSpPr>
        <p:spPr>
          <a:xfrm>
            <a:off x="952137" y="1551963"/>
            <a:ext cx="924795" cy="4555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UI</a:t>
            </a:r>
          </a:p>
        </p:txBody>
      </p:sp>
      <p:sp>
        <p:nvSpPr>
          <p:cNvPr id="5" name="Rectangle: Rounded Corners 4">
            <a:extLst>
              <a:ext uri="{FF2B5EF4-FFF2-40B4-BE49-F238E27FC236}">
                <a16:creationId xmlns:a16="http://schemas.microsoft.com/office/drawing/2014/main" id="{A358DAE9-D516-4547-87EB-DE8B5D2E65C7}"/>
              </a:ext>
            </a:extLst>
          </p:cNvPr>
          <p:cNvSpPr/>
          <p:nvPr/>
        </p:nvSpPr>
        <p:spPr>
          <a:xfrm>
            <a:off x="2423196" y="1551963"/>
            <a:ext cx="924795" cy="45552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US" sz="3600" dirty="0"/>
              <a:t>API Gateway</a:t>
            </a:r>
          </a:p>
        </p:txBody>
      </p:sp>
      <p:cxnSp>
        <p:nvCxnSpPr>
          <p:cNvPr id="6" name="Straight Connector 5">
            <a:extLst>
              <a:ext uri="{FF2B5EF4-FFF2-40B4-BE49-F238E27FC236}">
                <a16:creationId xmlns:a16="http://schemas.microsoft.com/office/drawing/2014/main" id="{6B204BB8-1EF2-474D-B315-938B20AC941C}"/>
              </a:ext>
            </a:extLst>
          </p:cNvPr>
          <p:cNvCxnSpPr/>
          <p:nvPr/>
        </p:nvCxnSpPr>
        <p:spPr>
          <a:xfrm>
            <a:off x="2134408" y="1346255"/>
            <a:ext cx="0" cy="4966636"/>
          </a:xfrm>
          <a:prstGeom prst="line">
            <a:avLst/>
          </a:prstGeom>
          <a:ln w="22225">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0CE8F1BA-DD05-4144-8E17-22DB057BC3C7}"/>
              </a:ext>
            </a:extLst>
          </p:cNvPr>
          <p:cNvSpPr/>
          <p:nvPr/>
        </p:nvSpPr>
        <p:spPr>
          <a:xfrm>
            <a:off x="4066679" y="1767330"/>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Order Processing</a:t>
            </a:r>
          </a:p>
        </p:txBody>
      </p:sp>
      <p:sp>
        <p:nvSpPr>
          <p:cNvPr id="8" name="Rectangle: Rounded Corners 7">
            <a:extLst>
              <a:ext uri="{FF2B5EF4-FFF2-40B4-BE49-F238E27FC236}">
                <a16:creationId xmlns:a16="http://schemas.microsoft.com/office/drawing/2014/main" id="{0F9A8475-3223-47DF-90D4-5797FB122464}"/>
              </a:ext>
            </a:extLst>
          </p:cNvPr>
          <p:cNvSpPr/>
          <p:nvPr/>
        </p:nvSpPr>
        <p:spPr>
          <a:xfrm>
            <a:off x="4066679" y="3378334"/>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Inventory Management</a:t>
            </a:r>
          </a:p>
        </p:txBody>
      </p:sp>
      <p:sp>
        <p:nvSpPr>
          <p:cNvPr id="9" name="Rectangle: Rounded Corners 8">
            <a:extLst>
              <a:ext uri="{FF2B5EF4-FFF2-40B4-BE49-F238E27FC236}">
                <a16:creationId xmlns:a16="http://schemas.microsoft.com/office/drawing/2014/main" id="{53BEAE65-CB8B-48B1-B88F-C6DCD7DA9701}"/>
              </a:ext>
            </a:extLst>
          </p:cNvPr>
          <p:cNvSpPr/>
          <p:nvPr/>
        </p:nvSpPr>
        <p:spPr>
          <a:xfrm>
            <a:off x="4066679" y="4989338"/>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Fulfillment</a:t>
            </a:r>
          </a:p>
        </p:txBody>
      </p:sp>
      <p:sp>
        <p:nvSpPr>
          <p:cNvPr id="10" name="Rectangle: Rounded Corners 9">
            <a:extLst>
              <a:ext uri="{FF2B5EF4-FFF2-40B4-BE49-F238E27FC236}">
                <a16:creationId xmlns:a16="http://schemas.microsoft.com/office/drawing/2014/main" id="{82E31498-E56E-4F95-95EB-C01E2C051A60}"/>
              </a:ext>
            </a:extLst>
          </p:cNvPr>
          <p:cNvSpPr/>
          <p:nvPr/>
        </p:nvSpPr>
        <p:spPr>
          <a:xfrm>
            <a:off x="8264868" y="2526521"/>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Payment Processing</a:t>
            </a:r>
          </a:p>
        </p:txBody>
      </p:sp>
      <p:sp>
        <p:nvSpPr>
          <p:cNvPr id="11" name="Rectangle: Rounded Corners 10">
            <a:extLst>
              <a:ext uri="{FF2B5EF4-FFF2-40B4-BE49-F238E27FC236}">
                <a16:creationId xmlns:a16="http://schemas.microsoft.com/office/drawing/2014/main" id="{DD9B6928-594E-4918-8954-3FBE59B05580}"/>
              </a:ext>
            </a:extLst>
          </p:cNvPr>
          <p:cNvSpPr/>
          <p:nvPr/>
        </p:nvSpPr>
        <p:spPr>
          <a:xfrm>
            <a:off x="8264868" y="4280813"/>
            <a:ext cx="2851484" cy="9024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Notifications</a:t>
            </a:r>
          </a:p>
        </p:txBody>
      </p:sp>
      <p:cxnSp>
        <p:nvCxnSpPr>
          <p:cNvPr id="12" name="Straight Arrow Connector 11">
            <a:extLst>
              <a:ext uri="{FF2B5EF4-FFF2-40B4-BE49-F238E27FC236}">
                <a16:creationId xmlns:a16="http://schemas.microsoft.com/office/drawing/2014/main" id="{52B4F008-33B5-4492-8498-A88F526185D0}"/>
              </a:ext>
            </a:extLst>
          </p:cNvPr>
          <p:cNvCxnSpPr/>
          <p:nvPr/>
        </p:nvCxnSpPr>
        <p:spPr>
          <a:xfrm>
            <a:off x="1876932" y="1936750"/>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B082BAF-2F00-4B42-A6FC-06C3C99EB568}"/>
              </a:ext>
            </a:extLst>
          </p:cNvPr>
          <p:cNvCxnSpPr/>
          <p:nvPr/>
        </p:nvCxnSpPr>
        <p:spPr>
          <a:xfrm>
            <a:off x="1876932" y="3022210"/>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C25D02D-2EB9-4426-91CC-91CF6257760F}"/>
              </a:ext>
            </a:extLst>
          </p:cNvPr>
          <p:cNvCxnSpPr/>
          <p:nvPr/>
        </p:nvCxnSpPr>
        <p:spPr>
          <a:xfrm>
            <a:off x="1851666" y="5810250"/>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D61ECD7-3AA1-4F7A-9BB3-79143AC3C9A6}"/>
              </a:ext>
            </a:extLst>
          </p:cNvPr>
          <p:cNvCxnSpPr/>
          <p:nvPr/>
        </p:nvCxnSpPr>
        <p:spPr>
          <a:xfrm>
            <a:off x="1861276" y="4579263"/>
            <a:ext cx="546264" cy="0"/>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C82EA7-5E65-4A0C-A76A-033B1F1F01D2}"/>
              </a:ext>
            </a:extLst>
          </p:cNvPr>
          <p:cNvCxnSpPr>
            <a:cxnSpLocks/>
            <a:endCxn id="7" idx="1"/>
          </p:cNvCxnSpPr>
          <p:nvPr/>
        </p:nvCxnSpPr>
        <p:spPr>
          <a:xfrm>
            <a:off x="3373257" y="2218570"/>
            <a:ext cx="693422" cy="0"/>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F53CC7-76A6-44BC-9A24-14D83454BED2}"/>
              </a:ext>
            </a:extLst>
          </p:cNvPr>
          <p:cNvCxnSpPr>
            <a:stCxn id="5" idx="3"/>
            <a:endCxn id="8" idx="1"/>
          </p:cNvCxnSpPr>
          <p:nvPr/>
        </p:nvCxnSpPr>
        <p:spPr>
          <a:xfrm>
            <a:off x="3347991" y="3829574"/>
            <a:ext cx="718688" cy="0"/>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015E11-920D-4D4B-928F-BF1517C1803F}"/>
              </a:ext>
            </a:extLst>
          </p:cNvPr>
          <p:cNvCxnSpPr>
            <a:endCxn id="9" idx="1"/>
          </p:cNvCxnSpPr>
          <p:nvPr/>
        </p:nvCxnSpPr>
        <p:spPr>
          <a:xfrm>
            <a:off x="3373257" y="5440577"/>
            <a:ext cx="693422" cy="1"/>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C5D3A2-6133-4D1E-871A-5D7B675CE2CD}"/>
              </a:ext>
            </a:extLst>
          </p:cNvPr>
          <p:cNvCxnSpPr>
            <a:cxnSpLocks/>
            <a:endCxn id="10" idx="1"/>
          </p:cNvCxnSpPr>
          <p:nvPr/>
        </p:nvCxnSpPr>
        <p:spPr>
          <a:xfrm flipV="1">
            <a:off x="3363647" y="2977761"/>
            <a:ext cx="4901221" cy="20978"/>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0E2D46-20E6-415B-8157-5515B83F5818}"/>
              </a:ext>
            </a:extLst>
          </p:cNvPr>
          <p:cNvCxnSpPr>
            <a:cxnSpLocks/>
            <a:endCxn id="11" idx="1"/>
          </p:cNvCxnSpPr>
          <p:nvPr/>
        </p:nvCxnSpPr>
        <p:spPr>
          <a:xfrm>
            <a:off x="3347991" y="4732053"/>
            <a:ext cx="4916877" cy="0"/>
          </a:xfrm>
          <a:prstGeom prst="straightConnector1">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63FCDF6-1D21-440F-9C9B-B7AF9C845DFB}"/>
              </a:ext>
            </a:extLst>
          </p:cNvPr>
          <p:cNvCxnSpPr>
            <a:cxnSpLocks/>
            <a:stCxn id="7" idx="3"/>
            <a:endCxn id="9" idx="3"/>
          </p:cNvCxnSpPr>
          <p:nvPr/>
        </p:nvCxnSpPr>
        <p:spPr>
          <a:xfrm>
            <a:off x="6918163" y="2218570"/>
            <a:ext cx="12700" cy="3222008"/>
          </a:xfrm>
          <a:prstGeom prst="bentConnector3">
            <a:avLst>
              <a:gd name="adj1" fmla="val 1800000"/>
            </a:avLst>
          </a:prstGeom>
          <a:ln w="38100">
            <a:solidFill>
              <a:srgbClr val="FFFF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8A35260-B162-4004-BDB7-3C799F8B803D}"/>
              </a:ext>
            </a:extLst>
          </p:cNvPr>
          <p:cNvCxnSpPr/>
          <p:nvPr/>
        </p:nvCxnSpPr>
        <p:spPr>
          <a:xfrm>
            <a:off x="6933819" y="1936750"/>
            <a:ext cx="1315393" cy="863600"/>
          </a:xfrm>
          <a:prstGeom prst="bentConnector3">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E5E12BE-D1BB-4B6F-83F9-141CBEB557F9}"/>
              </a:ext>
            </a:extLst>
          </p:cNvPr>
          <p:cNvCxnSpPr/>
          <p:nvPr/>
        </p:nvCxnSpPr>
        <p:spPr>
          <a:xfrm flipV="1">
            <a:off x="6924513" y="4921250"/>
            <a:ext cx="1327655" cy="762000"/>
          </a:xfrm>
          <a:prstGeom prst="bentConnector3">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B0C3722-15EC-4FAB-AC2C-6CA15A216286}"/>
              </a:ext>
            </a:extLst>
          </p:cNvPr>
          <p:cNvCxnSpPr>
            <a:stCxn id="10" idx="2"/>
            <a:endCxn id="11" idx="0"/>
          </p:cNvCxnSpPr>
          <p:nvPr/>
        </p:nvCxnSpPr>
        <p:spPr>
          <a:xfrm>
            <a:off x="9690610" y="3429000"/>
            <a:ext cx="0" cy="851813"/>
          </a:xfrm>
          <a:prstGeom prst="straightConnector1">
            <a:avLst/>
          </a:prstGeom>
          <a:ln w="381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par>
                                <p:cTn id="39" presetID="22" presetClass="entr" presetSubtype="8"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par>
                                <p:cTn id="45" presetID="22" presetClass="entr" presetSubtype="8"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par>
                                <p:cTn id="53" presetID="22" presetClass="entr" presetSubtype="8"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par>
                                <p:cTn id="56" presetID="22" presetClass="entr" presetSubtype="8"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par>
                                <p:cTn id="59" presetID="22" presetClass="entr" presetSubtype="8"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par>
                                <p:cTn id="62" presetID="22" presetClass="entr" presetSubtype="8"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left)">
                                      <p:cBhvr>
                                        <p:cTn id="69" dur="500"/>
                                        <p:tgtEl>
                                          <p:spTgt spid="22"/>
                                        </p:tgtEl>
                                      </p:cBhvr>
                                    </p:animEffect>
                                  </p:childTnLst>
                                </p:cTn>
                              </p:par>
                              <p:par>
                                <p:cTn id="70" presetID="22" presetClass="entr" presetSubtype="8"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par>
                                <p:cTn id="73" presetID="2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up)">
                                      <p:cBhvr>
                                        <p:cTn id="75" dur="500"/>
                                        <p:tgtEl>
                                          <p:spTgt spid="24"/>
                                        </p:tgtEl>
                                      </p:cBhvr>
                                    </p:animEffect>
                                  </p:childTnLst>
                                </p:cTn>
                              </p:par>
                              <p:par>
                                <p:cTn id="76" presetID="16" presetClass="entr" presetSubtype="42"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barn(outHorizontal)">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22"/>
                                        </p:tgtEl>
                                        <p:attrNameLst>
                                          <p:attrName>r</p:attrName>
                                        </p:attrNameLst>
                                      </p:cBhvr>
                                    </p:animRot>
                                    <p:animRot by="-240000">
                                      <p:cBhvr>
                                        <p:cTn id="83" dur="200" fill="hold">
                                          <p:stCondLst>
                                            <p:cond delay="200"/>
                                          </p:stCondLst>
                                        </p:cTn>
                                        <p:tgtEl>
                                          <p:spTgt spid="22"/>
                                        </p:tgtEl>
                                        <p:attrNameLst>
                                          <p:attrName>r</p:attrName>
                                        </p:attrNameLst>
                                      </p:cBhvr>
                                    </p:animRot>
                                    <p:animRot by="240000">
                                      <p:cBhvr>
                                        <p:cTn id="84" dur="200" fill="hold">
                                          <p:stCondLst>
                                            <p:cond delay="400"/>
                                          </p:stCondLst>
                                        </p:cTn>
                                        <p:tgtEl>
                                          <p:spTgt spid="22"/>
                                        </p:tgtEl>
                                        <p:attrNameLst>
                                          <p:attrName>r</p:attrName>
                                        </p:attrNameLst>
                                      </p:cBhvr>
                                    </p:animRot>
                                    <p:animRot by="-240000">
                                      <p:cBhvr>
                                        <p:cTn id="85" dur="200" fill="hold">
                                          <p:stCondLst>
                                            <p:cond delay="600"/>
                                          </p:stCondLst>
                                        </p:cTn>
                                        <p:tgtEl>
                                          <p:spTgt spid="22"/>
                                        </p:tgtEl>
                                        <p:attrNameLst>
                                          <p:attrName>r</p:attrName>
                                        </p:attrNameLst>
                                      </p:cBhvr>
                                    </p:animRot>
                                    <p:animRot by="120000">
                                      <p:cBhvr>
                                        <p:cTn id="86" dur="200" fill="hold">
                                          <p:stCondLst>
                                            <p:cond delay="800"/>
                                          </p:stCondLst>
                                        </p:cTn>
                                        <p:tgtEl>
                                          <p:spTgt spid="22"/>
                                        </p:tgtEl>
                                        <p:attrNameLst>
                                          <p:attrName>r</p:attrName>
                                        </p:attrNameLst>
                                      </p:cBhvr>
                                    </p:animRot>
                                  </p:childTnLst>
                                </p:cTn>
                              </p:par>
                              <p:par>
                                <p:cTn id="87" presetID="32" presetClass="emph" presetSubtype="0" fill="hold" nodeType="withEffect">
                                  <p:stCondLst>
                                    <p:cond delay="0"/>
                                  </p:stCondLst>
                                  <p:childTnLst>
                                    <p:animRot by="120000">
                                      <p:cBhvr>
                                        <p:cTn id="88" dur="100" fill="hold">
                                          <p:stCondLst>
                                            <p:cond delay="0"/>
                                          </p:stCondLst>
                                        </p:cTn>
                                        <p:tgtEl>
                                          <p:spTgt spid="23"/>
                                        </p:tgtEl>
                                        <p:attrNameLst>
                                          <p:attrName>r</p:attrName>
                                        </p:attrNameLst>
                                      </p:cBhvr>
                                    </p:animRot>
                                    <p:animRot by="-240000">
                                      <p:cBhvr>
                                        <p:cTn id="89" dur="200" fill="hold">
                                          <p:stCondLst>
                                            <p:cond delay="200"/>
                                          </p:stCondLst>
                                        </p:cTn>
                                        <p:tgtEl>
                                          <p:spTgt spid="23"/>
                                        </p:tgtEl>
                                        <p:attrNameLst>
                                          <p:attrName>r</p:attrName>
                                        </p:attrNameLst>
                                      </p:cBhvr>
                                    </p:animRot>
                                    <p:animRot by="240000">
                                      <p:cBhvr>
                                        <p:cTn id="90" dur="200" fill="hold">
                                          <p:stCondLst>
                                            <p:cond delay="400"/>
                                          </p:stCondLst>
                                        </p:cTn>
                                        <p:tgtEl>
                                          <p:spTgt spid="23"/>
                                        </p:tgtEl>
                                        <p:attrNameLst>
                                          <p:attrName>r</p:attrName>
                                        </p:attrNameLst>
                                      </p:cBhvr>
                                    </p:animRot>
                                    <p:animRot by="-240000">
                                      <p:cBhvr>
                                        <p:cTn id="91" dur="200" fill="hold">
                                          <p:stCondLst>
                                            <p:cond delay="600"/>
                                          </p:stCondLst>
                                        </p:cTn>
                                        <p:tgtEl>
                                          <p:spTgt spid="23"/>
                                        </p:tgtEl>
                                        <p:attrNameLst>
                                          <p:attrName>r</p:attrName>
                                        </p:attrNameLst>
                                      </p:cBhvr>
                                    </p:animRot>
                                    <p:animRot by="120000">
                                      <p:cBhvr>
                                        <p:cTn id="92" dur="200" fill="hold">
                                          <p:stCondLst>
                                            <p:cond delay="800"/>
                                          </p:stCondLst>
                                        </p:cTn>
                                        <p:tgtEl>
                                          <p:spTgt spid="23"/>
                                        </p:tgtEl>
                                        <p:attrNameLst>
                                          <p:attrName>r</p:attrName>
                                        </p:attrNameLst>
                                      </p:cBhvr>
                                    </p:animRot>
                                  </p:childTnLst>
                                </p:cTn>
                              </p:par>
                              <p:par>
                                <p:cTn id="93" presetID="32" presetClass="emph" presetSubtype="0" fill="hold" nodeType="withEffect">
                                  <p:stCondLst>
                                    <p:cond delay="0"/>
                                  </p:stCondLst>
                                  <p:childTnLst>
                                    <p:animRot by="120000">
                                      <p:cBhvr>
                                        <p:cTn id="94" dur="100" fill="hold">
                                          <p:stCondLst>
                                            <p:cond delay="0"/>
                                          </p:stCondLst>
                                        </p:cTn>
                                        <p:tgtEl>
                                          <p:spTgt spid="24"/>
                                        </p:tgtEl>
                                        <p:attrNameLst>
                                          <p:attrName>r</p:attrName>
                                        </p:attrNameLst>
                                      </p:cBhvr>
                                    </p:animRot>
                                    <p:animRot by="-240000">
                                      <p:cBhvr>
                                        <p:cTn id="95" dur="200" fill="hold">
                                          <p:stCondLst>
                                            <p:cond delay="200"/>
                                          </p:stCondLst>
                                        </p:cTn>
                                        <p:tgtEl>
                                          <p:spTgt spid="24"/>
                                        </p:tgtEl>
                                        <p:attrNameLst>
                                          <p:attrName>r</p:attrName>
                                        </p:attrNameLst>
                                      </p:cBhvr>
                                    </p:animRot>
                                    <p:animRot by="240000">
                                      <p:cBhvr>
                                        <p:cTn id="96" dur="200" fill="hold">
                                          <p:stCondLst>
                                            <p:cond delay="400"/>
                                          </p:stCondLst>
                                        </p:cTn>
                                        <p:tgtEl>
                                          <p:spTgt spid="24"/>
                                        </p:tgtEl>
                                        <p:attrNameLst>
                                          <p:attrName>r</p:attrName>
                                        </p:attrNameLst>
                                      </p:cBhvr>
                                    </p:animRot>
                                    <p:animRot by="-240000">
                                      <p:cBhvr>
                                        <p:cTn id="97" dur="200" fill="hold">
                                          <p:stCondLst>
                                            <p:cond delay="600"/>
                                          </p:stCondLst>
                                        </p:cTn>
                                        <p:tgtEl>
                                          <p:spTgt spid="24"/>
                                        </p:tgtEl>
                                        <p:attrNameLst>
                                          <p:attrName>r</p:attrName>
                                        </p:attrNameLst>
                                      </p:cBhvr>
                                    </p:animRot>
                                    <p:animRot by="120000">
                                      <p:cBhvr>
                                        <p:cTn id="98" dur="200" fill="hold">
                                          <p:stCondLst>
                                            <p:cond delay="800"/>
                                          </p:stCondLst>
                                        </p:cTn>
                                        <p:tgtEl>
                                          <p:spTgt spid="24"/>
                                        </p:tgtEl>
                                        <p:attrNameLst>
                                          <p:attrName>r</p:attrName>
                                        </p:attrNameLst>
                                      </p:cBhvr>
                                    </p:animRot>
                                  </p:childTnLst>
                                </p:cTn>
                              </p:par>
                              <p:par>
                                <p:cTn id="99" presetID="32" presetClass="emph" presetSubtype="0" fill="hold" nodeType="withEffect">
                                  <p:stCondLst>
                                    <p:cond delay="0"/>
                                  </p:stCondLst>
                                  <p:childTnLst>
                                    <p:animRot by="120000">
                                      <p:cBhvr>
                                        <p:cTn id="100" dur="100" fill="hold">
                                          <p:stCondLst>
                                            <p:cond delay="0"/>
                                          </p:stCondLst>
                                        </p:cTn>
                                        <p:tgtEl>
                                          <p:spTgt spid="21"/>
                                        </p:tgtEl>
                                        <p:attrNameLst>
                                          <p:attrName>r</p:attrName>
                                        </p:attrNameLst>
                                      </p:cBhvr>
                                    </p:animRot>
                                    <p:animRot by="-240000">
                                      <p:cBhvr>
                                        <p:cTn id="101" dur="200" fill="hold">
                                          <p:stCondLst>
                                            <p:cond delay="200"/>
                                          </p:stCondLst>
                                        </p:cTn>
                                        <p:tgtEl>
                                          <p:spTgt spid="21"/>
                                        </p:tgtEl>
                                        <p:attrNameLst>
                                          <p:attrName>r</p:attrName>
                                        </p:attrNameLst>
                                      </p:cBhvr>
                                    </p:animRot>
                                    <p:animRot by="240000">
                                      <p:cBhvr>
                                        <p:cTn id="102" dur="200" fill="hold">
                                          <p:stCondLst>
                                            <p:cond delay="400"/>
                                          </p:stCondLst>
                                        </p:cTn>
                                        <p:tgtEl>
                                          <p:spTgt spid="21"/>
                                        </p:tgtEl>
                                        <p:attrNameLst>
                                          <p:attrName>r</p:attrName>
                                        </p:attrNameLst>
                                      </p:cBhvr>
                                    </p:animRot>
                                    <p:animRot by="-240000">
                                      <p:cBhvr>
                                        <p:cTn id="103" dur="200" fill="hold">
                                          <p:stCondLst>
                                            <p:cond delay="600"/>
                                          </p:stCondLst>
                                        </p:cTn>
                                        <p:tgtEl>
                                          <p:spTgt spid="21"/>
                                        </p:tgtEl>
                                        <p:attrNameLst>
                                          <p:attrName>r</p:attrName>
                                        </p:attrNameLst>
                                      </p:cBhvr>
                                    </p:animRot>
                                    <p:animRot by="120000">
                                      <p:cBhvr>
                                        <p:cTn id="104"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F34-A675-4E2A-B247-D4FD327276B7}"/>
              </a:ext>
            </a:extLst>
          </p:cNvPr>
          <p:cNvSpPr>
            <a:spLocks noGrp="1"/>
          </p:cNvSpPr>
          <p:nvPr>
            <p:ph type="title"/>
          </p:nvPr>
        </p:nvSpPr>
        <p:spPr/>
        <p:txBody>
          <a:bodyPr>
            <a:normAutofit fontScale="90000"/>
          </a:bodyPr>
          <a:lstStyle/>
          <a:p>
            <a:r>
              <a:rPr lang="en-US" dirty="0"/>
              <a:t>Process Flow</a:t>
            </a:r>
          </a:p>
        </p:txBody>
      </p:sp>
      <p:grpSp>
        <p:nvGrpSpPr>
          <p:cNvPr id="3" name="Group 2">
            <a:extLst>
              <a:ext uri="{FF2B5EF4-FFF2-40B4-BE49-F238E27FC236}">
                <a16:creationId xmlns:a16="http://schemas.microsoft.com/office/drawing/2014/main" id="{3198487E-7388-4EC5-855F-51FD598AC7FB}"/>
              </a:ext>
            </a:extLst>
          </p:cNvPr>
          <p:cNvGrpSpPr/>
          <p:nvPr/>
        </p:nvGrpSpPr>
        <p:grpSpPr>
          <a:xfrm>
            <a:off x="4424005" y="3645813"/>
            <a:ext cx="6846783" cy="584775"/>
            <a:chOff x="4424005" y="3255288"/>
            <a:chExt cx="6846783" cy="584775"/>
          </a:xfrm>
        </p:grpSpPr>
        <p:cxnSp>
          <p:nvCxnSpPr>
            <p:cNvPr id="4" name="Straight Arrow Connector 3">
              <a:extLst>
                <a:ext uri="{FF2B5EF4-FFF2-40B4-BE49-F238E27FC236}">
                  <a16:creationId xmlns:a16="http://schemas.microsoft.com/office/drawing/2014/main" id="{D5027946-91E2-4B5A-A075-BF1C8E047FA9}"/>
                </a:ext>
              </a:extLst>
            </p:cNvPr>
            <p:cNvCxnSpPr>
              <a:cxnSpLocks/>
            </p:cNvCxnSpPr>
            <p:nvPr/>
          </p:nvCxnSpPr>
          <p:spPr>
            <a:xfrm>
              <a:off x="4424005" y="3810000"/>
              <a:ext cx="684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9BF99B2-C4B8-4317-B0E7-67783062491A}"/>
                </a:ext>
              </a:extLst>
            </p:cNvPr>
            <p:cNvSpPr txBox="1"/>
            <p:nvPr/>
          </p:nvSpPr>
          <p:spPr>
            <a:xfrm>
              <a:off x="9491523" y="3255288"/>
              <a:ext cx="1711690" cy="584775"/>
            </a:xfrm>
            <a:prstGeom prst="rect">
              <a:avLst/>
            </a:prstGeom>
            <a:noFill/>
          </p:spPr>
          <p:txBody>
            <a:bodyPr wrap="square" rtlCol="0">
              <a:spAutoFit/>
            </a:bodyPr>
            <a:lstStyle/>
            <a:p>
              <a:pPr algn="ctr"/>
              <a:r>
                <a:rPr lang="en-US" sz="1600" dirty="0"/>
                <a:t>Create</a:t>
              </a:r>
            </a:p>
            <a:p>
              <a:pPr algn="ctr"/>
              <a:r>
                <a:rPr lang="en-US" sz="1600" dirty="0"/>
                <a:t>Shipping Label</a:t>
              </a:r>
            </a:p>
          </p:txBody>
        </p:sp>
      </p:grpSp>
      <p:grpSp>
        <p:nvGrpSpPr>
          <p:cNvPr id="6" name="Group 5">
            <a:extLst>
              <a:ext uri="{FF2B5EF4-FFF2-40B4-BE49-F238E27FC236}">
                <a16:creationId xmlns:a16="http://schemas.microsoft.com/office/drawing/2014/main" id="{7A4E307A-AF39-402E-A01F-11C96A2CC93A}"/>
              </a:ext>
            </a:extLst>
          </p:cNvPr>
          <p:cNvGrpSpPr/>
          <p:nvPr/>
        </p:nvGrpSpPr>
        <p:grpSpPr>
          <a:xfrm>
            <a:off x="278363" y="1516681"/>
            <a:ext cx="1444559" cy="4610501"/>
            <a:chOff x="278363" y="1126156"/>
            <a:chExt cx="1444559" cy="5034012"/>
          </a:xfrm>
        </p:grpSpPr>
        <p:sp>
          <p:nvSpPr>
            <p:cNvPr id="7" name="Rectangle: Rounded Corners 6">
              <a:extLst>
                <a:ext uri="{FF2B5EF4-FFF2-40B4-BE49-F238E27FC236}">
                  <a16:creationId xmlns:a16="http://schemas.microsoft.com/office/drawing/2014/main" id="{BDD51FD7-E249-4E19-88F9-A5D644A6F15E}"/>
                </a:ext>
              </a:extLst>
            </p:cNvPr>
            <p:cNvSpPr/>
            <p:nvPr/>
          </p:nvSpPr>
          <p:spPr>
            <a:xfrm>
              <a:off x="278363" y="1126156"/>
              <a:ext cx="1444559" cy="423511"/>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UI</a:t>
              </a:r>
            </a:p>
          </p:txBody>
        </p:sp>
        <p:cxnSp>
          <p:nvCxnSpPr>
            <p:cNvPr id="8" name="Straight Connector 7">
              <a:extLst>
                <a:ext uri="{FF2B5EF4-FFF2-40B4-BE49-F238E27FC236}">
                  <a16:creationId xmlns:a16="http://schemas.microsoft.com/office/drawing/2014/main" id="{2D92BBF4-11E6-43EE-AC14-0E9A0FE9AF9A}"/>
                </a:ext>
              </a:extLst>
            </p:cNvPr>
            <p:cNvCxnSpPr>
              <a:cxnSpLocks/>
              <a:stCxn id="7" idx="2"/>
            </p:cNvCxnSpPr>
            <p:nvPr/>
          </p:nvCxnSpPr>
          <p:spPr>
            <a:xfrm flipH="1">
              <a:off x="1000642"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9FFD7266-4E11-4443-B9B2-C88BCC224CE1}"/>
              </a:ext>
            </a:extLst>
          </p:cNvPr>
          <p:cNvGrpSpPr/>
          <p:nvPr/>
        </p:nvGrpSpPr>
        <p:grpSpPr>
          <a:xfrm>
            <a:off x="1990055" y="1516681"/>
            <a:ext cx="1444559" cy="4610502"/>
            <a:chOff x="1990055" y="1126155"/>
            <a:chExt cx="1444559" cy="5034013"/>
          </a:xfrm>
        </p:grpSpPr>
        <p:sp>
          <p:nvSpPr>
            <p:cNvPr id="10" name="Rectangle: Rounded Corners 9">
              <a:extLst>
                <a:ext uri="{FF2B5EF4-FFF2-40B4-BE49-F238E27FC236}">
                  <a16:creationId xmlns:a16="http://schemas.microsoft.com/office/drawing/2014/main" id="{637DBD81-03F5-4AE4-8880-05E851E828A0}"/>
                </a:ext>
              </a:extLst>
            </p:cNvPr>
            <p:cNvSpPr/>
            <p:nvPr/>
          </p:nvSpPr>
          <p:spPr>
            <a:xfrm>
              <a:off x="1990055" y="1126155"/>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Gateway</a:t>
              </a:r>
            </a:p>
          </p:txBody>
        </p:sp>
        <p:cxnSp>
          <p:nvCxnSpPr>
            <p:cNvPr id="11" name="Straight Connector 10">
              <a:extLst>
                <a:ext uri="{FF2B5EF4-FFF2-40B4-BE49-F238E27FC236}">
                  <a16:creationId xmlns:a16="http://schemas.microsoft.com/office/drawing/2014/main" id="{8F3D6750-1DD0-4840-98B8-27BC79392C0C}"/>
                </a:ext>
              </a:extLst>
            </p:cNvPr>
            <p:cNvCxnSpPr>
              <a:cxnSpLocks/>
            </p:cNvCxnSpPr>
            <p:nvPr/>
          </p:nvCxnSpPr>
          <p:spPr>
            <a:xfrm flipH="1">
              <a:off x="2712333"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2DE95329-B516-44B0-873E-E846226072E0}"/>
              </a:ext>
            </a:extLst>
          </p:cNvPr>
          <p:cNvGrpSpPr/>
          <p:nvPr/>
        </p:nvGrpSpPr>
        <p:grpSpPr>
          <a:xfrm>
            <a:off x="3701747" y="1516679"/>
            <a:ext cx="1444559" cy="4610501"/>
            <a:chOff x="3701747" y="1126154"/>
            <a:chExt cx="1444559" cy="5034014"/>
          </a:xfrm>
        </p:grpSpPr>
        <p:sp>
          <p:nvSpPr>
            <p:cNvPr id="13" name="Rectangle: Rounded Corners 12">
              <a:extLst>
                <a:ext uri="{FF2B5EF4-FFF2-40B4-BE49-F238E27FC236}">
                  <a16:creationId xmlns:a16="http://schemas.microsoft.com/office/drawing/2014/main" id="{31C69A18-926F-472D-AB78-8A4B23B97B79}"/>
                </a:ext>
              </a:extLst>
            </p:cNvPr>
            <p:cNvSpPr/>
            <p:nvPr/>
          </p:nvSpPr>
          <p:spPr>
            <a:xfrm>
              <a:off x="3701747" y="1126154"/>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Processing</a:t>
              </a:r>
            </a:p>
          </p:txBody>
        </p:sp>
        <p:cxnSp>
          <p:nvCxnSpPr>
            <p:cNvPr id="14" name="Straight Connector 13">
              <a:extLst>
                <a:ext uri="{FF2B5EF4-FFF2-40B4-BE49-F238E27FC236}">
                  <a16:creationId xmlns:a16="http://schemas.microsoft.com/office/drawing/2014/main" id="{22543CC3-BBD1-42B1-BACB-B66A751070C5}"/>
                </a:ext>
              </a:extLst>
            </p:cNvPr>
            <p:cNvCxnSpPr>
              <a:cxnSpLocks/>
            </p:cNvCxnSpPr>
            <p:nvPr/>
          </p:nvCxnSpPr>
          <p:spPr>
            <a:xfrm flipH="1">
              <a:off x="4424024"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B9C2A50-B0E8-443F-8FBB-C414F57C0266}"/>
              </a:ext>
            </a:extLst>
          </p:cNvPr>
          <p:cNvGrpSpPr/>
          <p:nvPr/>
        </p:nvGrpSpPr>
        <p:grpSpPr>
          <a:xfrm>
            <a:off x="5413439" y="1516679"/>
            <a:ext cx="1444559" cy="4610502"/>
            <a:chOff x="5413439" y="1126153"/>
            <a:chExt cx="1444559" cy="5034015"/>
          </a:xfrm>
        </p:grpSpPr>
        <p:sp>
          <p:nvSpPr>
            <p:cNvPr id="16" name="Rectangle: Rounded Corners 15">
              <a:extLst>
                <a:ext uri="{FF2B5EF4-FFF2-40B4-BE49-F238E27FC236}">
                  <a16:creationId xmlns:a16="http://schemas.microsoft.com/office/drawing/2014/main" id="{AAC42300-DF90-4A0A-8A14-CA1EE16B621A}"/>
                </a:ext>
              </a:extLst>
            </p:cNvPr>
            <p:cNvSpPr/>
            <p:nvPr/>
          </p:nvSpPr>
          <p:spPr>
            <a:xfrm>
              <a:off x="5413439" y="1126153"/>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Payment Processing</a:t>
              </a:r>
            </a:p>
          </p:txBody>
        </p:sp>
        <p:cxnSp>
          <p:nvCxnSpPr>
            <p:cNvPr id="17" name="Straight Connector 16">
              <a:extLst>
                <a:ext uri="{FF2B5EF4-FFF2-40B4-BE49-F238E27FC236}">
                  <a16:creationId xmlns:a16="http://schemas.microsoft.com/office/drawing/2014/main" id="{B620E1EB-1B3A-4DA9-B8EA-0F93C85EACCD}"/>
                </a:ext>
              </a:extLst>
            </p:cNvPr>
            <p:cNvCxnSpPr>
              <a:cxnSpLocks/>
            </p:cNvCxnSpPr>
            <p:nvPr/>
          </p:nvCxnSpPr>
          <p:spPr>
            <a:xfrm flipH="1">
              <a:off x="6135715"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FE415E9F-A9D6-4056-AFCA-E66CD02B9E1F}"/>
              </a:ext>
            </a:extLst>
          </p:cNvPr>
          <p:cNvGrpSpPr/>
          <p:nvPr/>
        </p:nvGrpSpPr>
        <p:grpSpPr>
          <a:xfrm>
            <a:off x="7125131" y="1516677"/>
            <a:ext cx="1444559" cy="4610486"/>
            <a:chOff x="7125131" y="1126152"/>
            <a:chExt cx="1444559" cy="5034016"/>
          </a:xfrm>
        </p:grpSpPr>
        <p:sp>
          <p:nvSpPr>
            <p:cNvPr id="19" name="Rectangle: Rounded Corners 18">
              <a:extLst>
                <a:ext uri="{FF2B5EF4-FFF2-40B4-BE49-F238E27FC236}">
                  <a16:creationId xmlns:a16="http://schemas.microsoft.com/office/drawing/2014/main" id="{8A5CD5D1-39BB-415D-B351-57EBE907BAF6}"/>
                </a:ext>
              </a:extLst>
            </p:cNvPr>
            <p:cNvSpPr/>
            <p:nvPr/>
          </p:nvSpPr>
          <p:spPr>
            <a:xfrm>
              <a:off x="7125131" y="1126152"/>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Inventory Management</a:t>
              </a:r>
            </a:p>
          </p:txBody>
        </p:sp>
        <p:cxnSp>
          <p:nvCxnSpPr>
            <p:cNvPr id="20" name="Straight Connector 19">
              <a:extLst>
                <a:ext uri="{FF2B5EF4-FFF2-40B4-BE49-F238E27FC236}">
                  <a16:creationId xmlns:a16="http://schemas.microsoft.com/office/drawing/2014/main" id="{E8BC9039-0CA2-4851-8E39-F2E938C2926C}"/>
                </a:ext>
              </a:extLst>
            </p:cNvPr>
            <p:cNvCxnSpPr>
              <a:cxnSpLocks/>
            </p:cNvCxnSpPr>
            <p:nvPr/>
          </p:nvCxnSpPr>
          <p:spPr>
            <a:xfrm flipH="1">
              <a:off x="7847406" y="1549667"/>
              <a:ext cx="1" cy="461050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36974778-DB3F-48C7-8845-C8FD89A0FE91}"/>
              </a:ext>
            </a:extLst>
          </p:cNvPr>
          <p:cNvGrpSpPr/>
          <p:nvPr/>
        </p:nvGrpSpPr>
        <p:grpSpPr>
          <a:xfrm>
            <a:off x="8836823" y="1516677"/>
            <a:ext cx="1444559" cy="4610478"/>
            <a:chOff x="8836823" y="1126151"/>
            <a:chExt cx="1444559" cy="5034017"/>
          </a:xfrm>
        </p:grpSpPr>
        <p:sp>
          <p:nvSpPr>
            <p:cNvPr id="22" name="Rectangle: Rounded Corners 21">
              <a:extLst>
                <a:ext uri="{FF2B5EF4-FFF2-40B4-BE49-F238E27FC236}">
                  <a16:creationId xmlns:a16="http://schemas.microsoft.com/office/drawing/2014/main" id="{868FC8B8-5553-4418-BB6B-2235783CF969}"/>
                </a:ext>
              </a:extLst>
            </p:cNvPr>
            <p:cNvSpPr/>
            <p:nvPr/>
          </p:nvSpPr>
          <p:spPr>
            <a:xfrm>
              <a:off x="8836823" y="1126151"/>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Notification</a:t>
              </a:r>
            </a:p>
          </p:txBody>
        </p:sp>
        <p:cxnSp>
          <p:nvCxnSpPr>
            <p:cNvPr id="23" name="Straight Connector 22">
              <a:extLst>
                <a:ext uri="{FF2B5EF4-FFF2-40B4-BE49-F238E27FC236}">
                  <a16:creationId xmlns:a16="http://schemas.microsoft.com/office/drawing/2014/main" id="{F8BA699F-ED6E-4498-AA78-0D2F96829E99}"/>
                </a:ext>
              </a:extLst>
            </p:cNvPr>
            <p:cNvCxnSpPr>
              <a:cxnSpLocks/>
            </p:cNvCxnSpPr>
            <p:nvPr/>
          </p:nvCxnSpPr>
          <p:spPr>
            <a:xfrm flipH="1">
              <a:off x="9559097"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0F164179-DACD-43BE-9EDA-748F737090C4}"/>
              </a:ext>
            </a:extLst>
          </p:cNvPr>
          <p:cNvGrpSpPr/>
          <p:nvPr/>
        </p:nvGrpSpPr>
        <p:grpSpPr>
          <a:xfrm>
            <a:off x="10548515" y="1516675"/>
            <a:ext cx="1444559" cy="4610468"/>
            <a:chOff x="10548515" y="1126150"/>
            <a:chExt cx="1444559" cy="5034018"/>
          </a:xfrm>
        </p:grpSpPr>
        <p:sp>
          <p:nvSpPr>
            <p:cNvPr id="25" name="Rectangle: Rounded Corners 24">
              <a:extLst>
                <a:ext uri="{FF2B5EF4-FFF2-40B4-BE49-F238E27FC236}">
                  <a16:creationId xmlns:a16="http://schemas.microsoft.com/office/drawing/2014/main" id="{D280EBCF-8091-4485-9E82-894761211A1E}"/>
                </a:ext>
              </a:extLst>
            </p:cNvPr>
            <p:cNvSpPr/>
            <p:nvPr/>
          </p:nvSpPr>
          <p:spPr>
            <a:xfrm>
              <a:off x="10548515" y="1126150"/>
              <a:ext cx="1444559" cy="42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Fulfillment</a:t>
              </a:r>
            </a:p>
          </p:txBody>
        </p:sp>
        <p:cxnSp>
          <p:nvCxnSpPr>
            <p:cNvPr id="26" name="Straight Connector 25">
              <a:extLst>
                <a:ext uri="{FF2B5EF4-FFF2-40B4-BE49-F238E27FC236}">
                  <a16:creationId xmlns:a16="http://schemas.microsoft.com/office/drawing/2014/main" id="{553A353A-D14B-4093-B970-CC6C22B73D95}"/>
                </a:ext>
              </a:extLst>
            </p:cNvPr>
            <p:cNvCxnSpPr>
              <a:cxnSpLocks/>
            </p:cNvCxnSpPr>
            <p:nvPr/>
          </p:nvCxnSpPr>
          <p:spPr>
            <a:xfrm flipH="1">
              <a:off x="11270788" y="1549667"/>
              <a:ext cx="1" cy="461050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B20741AC-8F10-4470-8B45-D543499F7717}"/>
              </a:ext>
            </a:extLst>
          </p:cNvPr>
          <p:cNvGrpSpPr/>
          <p:nvPr/>
        </p:nvGrpSpPr>
        <p:grpSpPr>
          <a:xfrm>
            <a:off x="1000642" y="2090258"/>
            <a:ext cx="1711691" cy="338554"/>
            <a:chOff x="1000642" y="1685599"/>
            <a:chExt cx="1711691" cy="338554"/>
          </a:xfrm>
        </p:grpSpPr>
        <p:sp>
          <p:nvSpPr>
            <p:cNvPr id="28" name="TextBox 27">
              <a:extLst>
                <a:ext uri="{FF2B5EF4-FFF2-40B4-BE49-F238E27FC236}">
                  <a16:creationId xmlns:a16="http://schemas.microsoft.com/office/drawing/2014/main" id="{B7FD624B-DE76-44FD-8BAB-7A76F102B017}"/>
                </a:ext>
              </a:extLst>
            </p:cNvPr>
            <p:cNvSpPr txBox="1"/>
            <p:nvPr/>
          </p:nvSpPr>
          <p:spPr>
            <a:xfrm>
              <a:off x="1059554" y="1685599"/>
              <a:ext cx="1573348" cy="338554"/>
            </a:xfrm>
            <a:prstGeom prst="rect">
              <a:avLst/>
            </a:prstGeom>
            <a:noFill/>
          </p:spPr>
          <p:txBody>
            <a:bodyPr wrap="square" rtlCol="0">
              <a:spAutoFit/>
            </a:bodyPr>
            <a:lstStyle/>
            <a:p>
              <a:pPr algn="ctr"/>
              <a:r>
                <a:rPr lang="en-US" sz="1600" dirty="0"/>
                <a:t>Place Order</a:t>
              </a:r>
            </a:p>
          </p:txBody>
        </p:sp>
        <p:cxnSp>
          <p:nvCxnSpPr>
            <p:cNvPr id="29" name="Straight Arrow Connector 28">
              <a:extLst>
                <a:ext uri="{FF2B5EF4-FFF2-40B4-BE49-F238E27FC236}">
                  <a16:creationId xmlns:a16="http://schemas.microsoft.com/office/drawing/2014/main" id="{883E494D-D6DB-429C-9C5D-97B4850E1D91}"/>
                </a:ext>
              </a:extLst>
            </p:cNvPr>
            <p:cNvCxnSpPr/>
            <p:nvPr/>
          </p:nvCxnSpPr>
          <p:spPr>
            <a:xfrm>
              <a:off x="1000642" y="1992429"/>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D5FFEF1B-27CB-41A5-9A25-26523A0D7FD0}"/>
              </a:ext>
            </a:extLst>
          </p:cNvPr>
          <p:cNvGrpSpPr/>
          <p:nvPr/>
        </p:nvGrpSpPr>
        <p:grpSpPr>
          <a:xfrm>
            <a:off x="2712333" y="2056447"/>
            <a:ext cx="1711691" cy="338554"/>
            <a:chOff x="2712333" y="1665922"/>
            <a:chExt cx="1711691" cy="338554"/>
          </a:xfrm>
        </p:grpSpPr>
        <p:cxnSp>
          <p:nvCxnSpPr>
            <p:cNvPr id="31" name="Straight Arrow Connector 30">
              <a:extLst>
                <a:ext uri="{FF2B5EF4-FFF2-40B4-BE49-F238E27FC236}">
                  <a16:creationId xmlns:a16="http://schemas.microsoft.com/office/drawing/2014/main" id="{3836A606-FA0B-4CAF-B533-F8D079850359}"/>
                </a:ext>
              </a:extLst>
            </p:cNvPr>
            <p:cNvCxnSpPr/>
            <p:nvPr/>
          </p:nvCxnSpPr>
          <p:spPr>
            <a:xfrm>
              <a:off x="2712333" y="2003298"/>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A9E86E16-1DBB-4AD0-9B91-4296D88DD5C9}"/>
                </a:ext>
              </a:extLst>
            </p:cNvPr>
            <p:cNvSpPr txBox="1"/>
            <p:nvPr/>
          </p:nvSpPr>
          <p:spPr>
            <a:xfrm>
              <a:off x="2758824" y="1665922"/>
              <a:ext cx="1573348" cy="338554"/>
            </a:xfrm>
            <a:prstGeom prst="rect">
              <a:avLst/>
            </a:prstGeom>
            <a:noFill/>
          </p:spPr>
          <p:txBody>
            <a:bodyPr wrap="square" rtlCol="0">
              <a:spAutoFit/>
            </a:bodyPr>
            <a:lstStyle/>
            <a:p>
              <a:pPr algn="ctr"/>
              <a:r>
                <a:rPr lang="en-US" sz="1600" dirty="0"/>
                <a:t>Place Order</a:t>
              </a:r>
            </a:p>
          </p:txBody>
        </p:sp>
      </p:grpSp>
      <p:grpSp>
        <p:nvGrpSpPr>
          <p:cNvPr id="33" name="Group 32">
            <a:extLst>
              <a:ext uri="{FF2B5EF4-FFF2-40B4-BE49-F238E27FC236}">
                <a16:creationId xmlns:a16="http://schemas.microsoft.com/office/drawing/2014/main" id="{7C1D3A42-E1DD-4FFA-9C02-46F0720C6896}"/>
              </a:ext>
            </a:extLst>
          </p:cNvPr>
          <p:cNvGrpSpPr/>
          <p:nvPr/>
        </p:nvGrpSpPr>
        <p:grpSpPr>
          <a:xfrm>
            <a:off x="4424024" y="2044400"/>
            <a:ext cx="1711691" cy="349423"/>
            <a:chOff x="4424024" y="1653875"/>
            <a:chExt cx="1711691" cy="349423"/>
          </a:xfrm>
        </p:grpSpPr>
        <p:cxnSp>
          <p:nvCxnSpPr>
            <p:cNvPr id="34" name="Straight Arrow Connector 33">
              <a:extLst>
                <a:ext uri="{FF2B5EF4-FFF2-40B4-BE49-F238E27FC236}">
                  <a16:creationId xmlns:a16="http://schemas.microsoft.com/office/drawing/2014/main" id="{C3FE87BB-BBB7-465D-BA7B-654CFEBB3669}"/>
                </a:ext>
              </a:extLst>
            </p:cNvPr>
            <p:cNvCxnSpPr/>
            <p:nvPr/>
          </p:nvCxnSpPr>
          <p:spPr>
            <a:xfrm>
              <a:off x="4424024" y="2003298"/>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0A1EF00-2049-46A3-B90A-24A23BE239AE}"/>
                </a:ext>
              </a:extLst>
            </p:cNvPr>
            <p:cNvSpPr txBox="1"/>
            <p:nvPr/>
          </p:nvSpPr>
          <p:spPr>
            <a:xfrm>
              <a:off x="4493195" y="1653875"/>
              <a:ext cx="1573348" cy="307777"/>
            </a:xfrm>
            <a:prstGeom prst="rect">
              <a:avLst/>
            </a:prstGeom>
            <a:noFill/>
          </p:spPr>
          <p:txBody>
            <a:bodyPr wrap="square" rtlCol="0">
              <a:spAutoFit/>
            </a:bodyPr>
            <a:lstStyle/>
            <a:p>
              <a:pPr algn="ctr"/>
              <a:r>
                <a:rPr lang="en-US" sz="1400" dirty="0"/>
                <a:t>Charge Credit Card</a:t>
              </a:r>
            </a:p>
          </p:txBody>
        </p:sp>
      </p:grpSp>
      <p:grpSp>
        <p:nvGrpSpPr>
          <p:cNvPr id="36" name="Group 35">
            <a:extLst>
              <a:ext uri="{FF2B5EF4-FFF2-40B4-BE49-F238E27FC236}">
                <a16:creationId xmlns:a16="http://schemas.microsoft.com/office/drawing/2014/main" id="{2ACD4428-5B0E-4B4F-8B6B-BB63147B2142}"/>
              </a:ext>
            </a:extLst>
          </p:cNvPr>
          <p:cNvGrpSpPr/>
          <p:nvPr/>
        </p:nvGrpSpPr>
        <p:grpSpPr>
          <a:xfrm>
            <a:off x="6135715" y="2400234"/>
            <a:ext cx="211110" cy="276255"/>
            <a:chOff x="6135715" y="2009709"/>
            <a:chExt cx="211110" cy="276255"/>
          </a:xfrm>
        </p:grpSpPr>
        <p:cxnSp>
          <p:nvCxnSpPr>
            <p:cNvPr id="37" name="Straight Connector 36">
              <a:extLst>
                <a:ext uri="{FF2B5EF4-FFF2-40B4-BE49-F238E27FC236}">
                  <a16:creationId xmlns:a16="http://schemas.microsoft.com/office/drawing/2014/main" id="{7BD81536-E931-41A9-8E55-5C1C1036799A}"/>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A4E0E09-3AEF-47C8-86E4-A12AA19D9A88}"/>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0250609-1685-4300-9938-15D3C03AE75C}"/>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7B51DD2A-15EF-4532-A5F4-79BF8AA9293C}"/>
              </a:ext>
            </a:extLst>
          </p:cNvPr>
          <p:cNvGrpSpPr/>
          <p:nvPr/>
        </p:nvGrpSpPr>
        <p:grpSpPr>
          <a:xfrm>
            <a:off x="4424024" y="2384472"/>
            <a:ext cx="1711691" cy="307777"/>
            <a:chOff x="4424024" y="1993947"/>
            <a:chExt cx="1711691" cy="307777"/>
          </a:xfrm>
        </p:grpSpPr>
        <p:cxnSp>
          <p:nvCxnSpPr>
            <p:cNvPr id="41" name="Straight Arrow Connector 40">
              <a:extLst>
                <a:ext uri="{FF2B5EF4-FFF2-40B4-BE49-F238E27FC236}">
                  <a16:creationId xmlns:a16="http://schemas.microsoft.com/office/drawing/2014/main" id="{01DEE130-0434-4567-A49A-4A602D22BC39}"/>
                </a:ext>
              </a:extLst>
            </p:cNvPr>
            <p:cNvCxnSpPr/>
            <p:nvPr/>
          </p:nvCxnSpPr>
          <p:spPr>
            <a:xfrm flipH="1">
              <a:off x="4424024" y="2285964"/>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36D43E2-0B29-4754-BF38-6E7321757134}"/>
                </a:ext>
              </a:extLst>
            </p:cNvPr>
            <p:cNvSpPr txBox="1"/>
            <p:nvPr/>
          </p:nvSpPr>
          <p:spPr>
            <a:xfrm>
              <a:off x="4493195" y="1993947"/>
              <a:ext cx="1573348" cy="307777"/>
            </a:xfrm>
            <a:prstGeom prst="rect">
              <a:avLst/>
            </a:prstGeom>
            <a:noFill/>
          </p:spPr>
          <p:txBody>
            <a:bodyPr wrap="square" rtlCol="0">
              <a:spAutoFit/>
            </a:bodyPr>
            <a:lstStyle/>
            <a:p>
              <a:pPr algn="ctr"/>
              <a:r>
                <a:rPr lang="en-US" sz="1400" dirty="0"/>
                <a:t>Return Conf #</a:t>
              </a:r>
            </a:p>
          </p:txBody>
        </p:sp>
      </p:grpSp>
      <p:grpSp>
        <p:nvGrpSpPr>
          <p:cNvPr id="43" name="Group 42">
            <a:extLst>
              <a:ext uri="{FF2B5EF4-FFF2-40B4-BE49-F238E27FC236}">
                <a16:creationId xmlns:a16="http://schemas.microsoft.com/office/drawing/2014/main" id="{EBBB175D-3BD9-4816-8C4F-3EEBE7135A4E}"/>
              </a:ext>
            </a:extLst>
          </p:cNvPr>
          <p:cNvGrpSpPr/>
          <p:nvPr/>
        </p:nvGrpSpPr>
        <p:grpSpPr>
          <a:xfrm>
            <a:off x="4424024" y="2704812"/>
            <a:ext cx="3423382" cy="338554"/>
            <a:chOff x="4424024" y="2314287"/>
            <a:chExt cx="3423382" cy="338554"/>
          </a:xfrm>
        </p:grpSpPr>
        <p:sp>
          <p:nvSpPr>
            <p:cNvPr id="44" name="TextBox 43">
              <a:extLst>
                <a:ext uri="{FF2B5EF4-FFF2-40B4-BE49-F238E27FC236}">
                  <a16:creationId xmlns:a16="http://schemas.microsoft.com/office/drawing/2014/main" id="{9CC7A80A-C65B-4630-8237-3E15DC4F63BB}"/>
                </a:ext>
              </a:extLst>
            </p:cNvPr>
            <p:cNvSpPr txBox="1"/>
            <p:nvPr/>
          </p:nvSpPr>
          <p:spPr>
            <a:xfrm>
              <a:off x="6135713" y="2314287"/>
              <a:ext cx="1711690" cy="338554"/>
            </a:xfrm>
            <a:prstGeom prst="rect">
              <a:avLst/>
            </a:prstGeom>
            <a:noFill/>
          </p:spPr>
          <p:txBody>
            <a:bodyPr wrap="square" rtlCol="0">
              <a:spAutoFit/>
            </a:bodyPr>
            <a:lstStyle/>
            <a:p>
              <a:pPr algn="ctr"/>
              <a:r>
                <a:rPr lang="en-US" sz="1600" dirty="0"/>
                <a:t>Update Inventory</a:t>
              </a:r>
            </a:p>
          </p:txBody>
        </p:sp>
        <p:cxnSp>
          <p:nvCxnSpPr>
            <p:cNvPr id="45" name="Straight Arrow Connector 44">
              <a:extLst>
                <a:ext uri="{FF2B5EF4-FFF2-40B4-BE49-F238E27FC236}">
                  <a16:creationId xmlns:a16="http://schemas.microsoft.com/office/drawing/2014/main" id="{F4F4090B-5D45-4FFA-BBEC-2A9E980B2444}"/>
                </a:ext>
              </a:extLst>
            </p:cNvPr>
            <p:cNvCxnSpPr/>
            <p:nvPr/>
          </p:nvCxnSpPr>
          <p:spPr>
            <a:xfrm>
              <a:off x="4424024" y="2606675"/>
              <a:ext cx="342338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6613B87C-5B02-42FD-905B-8A961E127E1C}"/>
              </a:ext>
            </a:extLst>
          </p:cNvPr>
          <p:cNvGrpSpPr/>
          <p:nvPr/>
        </p:nvGrpSpPr>
        <p:grpSpPr>
          <a:xfrm>
            <a:off x="7847403" y="2997196"/>
            <a:ext cx="211110" cy="276255"/>
            <a:chOff x="6135715" y="2009709"/>
            <a:chExt cx="211110" cy="276255"/>
          </a:xfrm>
        </p:grpSpPr>
        <p:cxnSp>
          <p:nvCxnSpPr>
            <p:cNvPr id="47" name="Straight Connector 46">
              <a:extLst>
                <a:ext uri="{FF2B5EF4-FFF2-40B4-BE49-F238E27FC236}">
                  <a16:creationId xmlns:a16="http://schemas.microsoft.com/office/drawing/2014/main" id="{1DF1832F-DABE-43E3-B87C-FD9BF1C0AA86}"/>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0318567-509B-438E-B848-78E8CAD415B0}"/>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1CAD4C48-9560-4C5E-B199-A671A5CCCE99}"/>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5D7E8ECD-22D4-4E72-965C-7F292E4D1222}"/>
              </a:ext>
            </a:extLst>
          </p:cNvPr>
          <p:cNvGrpSpPr/>
          <p:nvPr/>
        </p:nvGrpSpPr>
        <p:grpSpPr>
          <a:xfrm>
            <a:off x="4424021" y="2989132"/>
            <a:ext cx="3423382" cy="338554"/>
            <a:chOff x="4424021" y="2598607"/>
            <a:chExt cx="3423382" cy="338554"/>
          </a:xfrm>
        </p:grpSpPr>
        <p:sp>
          <p:nvSpPr>
            <p:cNvPr id="51" name="TextBox 50">
              <a:extLst>
                <a:ext uri="{FF2B5EF4-FFF2-40B4-BE49-F238E27FC236}">
                  <a16:creationId xmlns:a16="http://schemas.microsoft.com/office/drawing/2014/main" id="{F523C3B6-1B8B-46E8-A3AD-93356C12199F}"/>
                </a:ext>
              </a:extLst>
            </p:cNvPr>
            <p:cNvSpPr txBox="1"/>
            <p:nvPr/>
          </p:nvSpPr>
          <p:spPr>
            <a:xfrm>
              <a:off x="4424021" y="2598607"/>
              <a:ext cx="3423371" cy="338554"/>
            </a:xfrm>
            <a:prstGeom prst="rect">
              <a:avLst/>
            </a:prstGeom>
            <a:noFill/>
          </p:spPr>
          <p:txBody>
            <a:bodyPr wrap="square" rtlCol="0">
              <a:spAutoFit/>
            </a:bodyPr>
            <a:lstStyle/>
            <a:p>
              <a:pPr algn="ctr"/>
              <a:r>
                <a:rPr lang="en-US" sz="1600" dirty="0"/>
                <a:t>Return Confirmation</a:t>
              </a:r>
            </a:p>
          </p:txBody>
        </p:sp>
        <p:cxnSp>
          <p:nvCxnSpPr>
            <p:cNvPr id="52" name="Straight Arrow Connector 51">
              <a:extLst>
                <a:ext uri="{FF2B5EF4-FFF2-40B4-BE49-F238E27FC236}">
                  <a16:creationId xmlns:a16="http://schemas.microsoft.com/office/drawing/2014/main" id="{97F33CA0-6DB4-4289-A3F2-1DDC0B1B11E3}"/>
                </a:ext>
              </a:extLst>
            </p:cNvPr>
            <p:cNvCxnSpPr/>
            <p:nvPr/>
          </p:nvCxnSpPr>
          <p:spPr>
            <a:xfrm flipH="1">
              <a:off x="4424024" y="2882926"/>
              <a:ext cx="342337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083E0D7C-6B9C-48CD-9037-BE619EFF7583}"/>
              </a:ext>
            </a:extLst>
          </p:cNvPr>
          <p:cNvGrpSpPr/>
          <p:nvPr/>
        </p:nvGrpSpPr>
        <p:grpSpPr>
          <a:xfrm>
            <a:off x="4424021" y="3061038"/>
            <a:ext cx="5135076" cy="584775"/>
            <a:chOff x="4424021" y="2670513"/>
            <a:chExt cx="5135076" cy="584775"/>
          </a:xfrm>
        </p:grpSpPr>
        <p:sp>
          <p:nvSpPr>
            <p:cNvPr id="54" name="TextBox 53">
              <a:extLst>
                <a:ext uri="{FF2B5EF4-FFF2-40B4-BE49-F238E27FC236}">
                  <a16:creationId xmlns:a16="http://schemas.microsoft.com/office/drawing/2014/main" id="{4604CE1B-FF0E-4A65-AF70-597FF9F78F89}"/>
                </a:ext>
              </a:extLst>
            </p:cNvPr>
            <p:cNvSpPr txBox="1"/>
            <p:nvPr/>
          </p:nvSpPr>
          <p:spPr>
            <a:xfrm>
              <a:off x="7847392" y="2670513"/>
              <a:ext cx="1711690" cy="584775"/>
            </a:xfrm>
            <a:prstGeom prst="rect">
              <a:avLst/>
            </a:prstGeom>
            <a:noFill/>
          </p:spPr>
          <p:txBody>
            <a:bodyPr wrap="square" rtlCol="0">
              <a:spAutoFit/>
            </a:bodyPr>
            <a:lstStyle/>
            <a:p>
              <a:pPr algn="ctr"/>
              <a:r>
                <a:rPr lang="en-US" sz="1600" dirty="0"/>
                <a:t>Send Order Confirmation</a:t>
              </a:r>
            </a:p>
          </p:txBody>
        </p:sp>
        <p:cxnSp>
          <p:nvCxnSpPr>
            <p:cNvPr id="55" name="Straight Arrow Connector 54">
              <a:extLst>
                <a:ext uri="{FF2B5EF4-FFF2-40B4-BE49-F238E27FC236}">
                  <a16:creationId xmlns:a16="http://schemas.microsoft.com/office/drawing/2014/main" id="{66AA4857-22C4-4DF0-AC67-9857B59F5DC2}"/>
                </a:ext>
              </a:extLst>
            </p:cNvPr>
            <p:cNvCxnSpPr/>
            <p:nvPr/>
          </p:nvCxnSpPr>
          <p:spPr>
            <a:xfrm>
              <a:off x="4424021" y="3186113"/>
              <a:ext cx="5135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E6A02D73-B590-4D31-96B3-04AC504B19D4}"/>
              </a:ext>
            </a:extLst>
          </p:cNvPr>
          <p:cNvGrpSpPr/>
          <p:nvPr/>
        </p:nvGrpSpPr>
        <p:grpSpPr>
          <a:xfrm>
            <a:off x="9559080" y="3576633"/>
            <a:ext cx="211110" cy="276255"/>
            <a:chOff x="6135715" y="2009709"/>
            <a:chExt cx="211110" cy="276255"/>
          </a:xfrm>
        </p:grpSpPr>
        <p:cxnSp>
          <p:nvCxnSpPr>
            <p:cNvPr id="57" name="Straight Connector 56">
              <a:extLst>
                <a:ext uri="{FF2B5EF4-FFF2-40B4-BE49-F238E27FC236}">
                  <a16:creationId xmlns:a16="http://schemas.microsoft.com/office/drawing/2014/main" id="{58B2B506-FC75-4954-80E1-D8EDD6FBAEB2}"/>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FD3494B-ECB3-4E35-B3D2-F95EADF0BEEA}"/>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6867AA7-84BC-4CFE-B6DB-3924F61474EC}"/>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7FCC3126-2EB7-413A-86FB-124A93AB81EE}"/>
              </a:ext>
            </a:extLst>
          </p:cNvPr>
          <p:cNvGrpSpPr/>
          <p:nvPr/>
        </p:nvGrpSpPr>
        <p:grpSpPr>
          <a:xfrm>
            <a:off x="4424005" y="3571845"/>
            <a:ext cx="5135075" cy="338554"/>
            <a:chOff x="4424005" y="3181320"/>
            <a:chExt cx="5135075" cy="338554"/>
          </a:xfrm>
        </p:grpSpPr>
        <p:sp>
          <p:nvSpPr>
            <p:cNvPr id="61" name="TextBox 60">
              <a:extLst>
                <a:ext uri="{FF2B5EF4-FFF2-40B4-BE49-F238E27FC236}">
                  <a16:creationId xmlns:a16="http://schemas.microsoft.com/office/drawing/2014/main" id="{508A0899-BFE3-45D1-92BF-852A80C176DC}"/>
                </a:ext>
              </a:extLst>
            </p:cNvPr>
            <p:cNvSpPr txBox="1"/>
            <p:nvPr/>
          </p:nvSpPr>
          <p:spPr>
            <a:xfrm>
              <a:off x="4424005" y="3181320"/>
              <a:ext cx="5135058" cy="338554"/>
            </a:xfrm>
            <a:prstGeom prst="rect">
              <a:avLst/>
            </a:prstGeom>
            <a:noFill/>
          </p:spPr>
          <p:txBody>
            <a:bodyPr wrap="square" rtlCol="0">
              <a:spAutoFit/>
            </a:bodyPr>
            <a:lstStyle/>
            <a:p>
              <a:pPr algn="ctr"/>
              <a:r>
                <a:rPr lang="en-US" sz="1600" dirty="0"/>
                <a:t>Return Confirmation</a:t>
              </a:r>
            </a:p>
          </p:txBody>
        </p:sp>
        <p:cxnSp>
          <p:nvCxnSpPr>
            <p:cNvPr id="62" name="Straight Arrow Connector 61">
              <a:extLst>
                <a:ext uri="{FF2B5EF4-FFF2-40B4-BE49-F238E27FC236}">
                  <a16:creationId xmlns:a16="http://schemas.microsoft.com/office/drawing/2014/main" id="{F527DCDB-8B5D-4784-8C87-3F33F7DD1DAD}"/>
                </a:ext>
              </a:extLst>
            </p:cNvPr>
            <p:cNvCxnSpPr/>
            <p:nvPr/>
          </p:nvCxnSpPr>
          <p:spPr>
            <a:xfrm flipH="1">
              <a:off x="4424021" y="3462363"/>
              <a:ext cx="513505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63" name="Group 62">
            <a:extLst>
              <a:ext uri="{FF2B5EF4-FFF2-40B4-BE49-F238E27FC236}">
                <a16:creationId xmlns:a16="http://schemas.microsoft.com/office/drawing/2014/main" id="{E261E561-874A-4F57-8278-53012D73C48D}"/>
              </a:ext>
            </a:extLst>
          </p:cNvPr>
          <p:cNvGrpSpPr/>
          <p:nvPr/>
        </p:nvGrpSpPr>
        <p:grpSpPr>
          <a:xfrm>
            <a:off x="11281244" y="4205647"/>
            <a:ext cx="211110" cy="276255"/>
            <a:chOff x="6135715" y="2009709"/>
            <a:chExt cx="211110" cy="276255"/>
          </a:xfrm>
        </p:grpSpPr>
        <p:cxnSp>
          <p:nvCxnSpPr>
            <p:cNvPr id="64" name="Straight Connector 63">
              <a:extLst>
                <a:ext uri="{FF2B5EF4-FFF2-40B4-BE49-F238E27FC236}">
                  <a16:creationId xmlns:a16="http://schemas.microsoft.com/office/drawing/2014/main" id="{57BBAE8A-C4C2-4DE9-B452-98AD8EC5C0C3}"/>
                </a:ext>
              </a:extLst>
            </p:cNvPr>
            <p:cNvCxnSpPr>
              <a:cxnSpLocks/>
            </p:cNvCxnSpPr>
            <p:nvPr/>
          </p:nvCxnSpPr>
          <p:spPr>
            <a:xfrm flipV="1">
              <a:off x="6135715" y="2009709"/>
              <a:ext cx="2111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AE42384-3A2A-451F-A3FF-EDFD24A1012C}"/>
                </a:ext>
              </a:extLst>
            </p:cNvPr>
            <p:cNvCxnSpPr>
              <a:cxnSpLocks/>
            </p:cNvCxnSpPr>
            <p:nvPr/>
          </p:nvCxnSpPr>
          <p:spPr>
            <a:xfrm>
              <a:off x="6346825" y="2009709"/>
              <a:ext cx="0" cy="276255"/>
            </a:xfrm>
            <a:prstGeom prst="line">
              <a:avLst/>
            </a:prstGeom>
            <a:ln w="19050"/>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7E8B098-0171-43E0-87FD-00320C39085C}"/>
                </a:ext>
              </a:extLst>
            </p:cNvPr>
            <p:cNvCxnSpPr/>
            <p:nvPr/>
          </p:nvCxnSpPr>
          <p:spPr>
            <a:xfrm flipH="1">
              <a:off x="6135715" y="2285964"/>
              <a:ext cx="2111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11388CA9-2298-440D-874E-9B3504069697}"/>
              </a:ext>
            </a:extLst>
          </p:cNvPr>
          <p:cNvGrpSpPr/>
          <p:nvPr/>
        </p:nvGrpSpPr>
        <p:grpSpPr>
          <a:xfrm>
            <a:off x="4424005" y="4186648"/>
            <a:ext cx="6857239" cy="338554"/>
            <a:chOff x="4424005" y="3796123"/>
            <a:chExt cx="6857239" cy="338554"/>
          </a:xfrm>
        </p:grpSpPr>
        <p:sp>
          <p:nvSpPr>
            <p:cNvPr id="68" name="TextBox 67">
              <a:extLst>
                <a:ext uri="{FF2B5EF4-FFF2-40B4-BE49-F238E27FC236}">
                  <a16:creationId xmlns:a16="http://schemas.microsoft.com/office/drawing/2014/main" id="{3951A72B-6C0C-48CC-A683-54D3D707F18A}"/>
                </a:ext>
              </a:extLst>
            </p:cNvPr>
            <p:cNvSpPr txBox="1"/>
            <p:nvPr/>
          </p:nvSpPr>
          <p:spPr>
            <a:xfrm>
              <a:off x="4434501" y="3796123"/>
              <a:ext cx="6836286" cy="338554"/>
            </a:xfrm>
            <a:prstGeom prst="rect">
              <a:avLst/>
            </a:prstGeom>
            <a:noFill/>
          </p:spPr>
          <p:txBody>
            <a:bodyPr wrap="square" rtlCol="0">
              <a:spAutoFit/>
            </a:bodyPr>
            <a:lstStyle/>
            <a:p>
              <a:pPr algn="ctr"/>
              <a:r>
                <a:rPr lang="en-US" sz="1600" dirty="0"/>
                <a:t>Return Confirmation</a:t>
              </a:r>
            </a:p>
          </p:txBody>
        </p:sp>
        <p:cxnSp>
          <p:nvCxnSpPr>
            <p:cNvPr id="69" name="Straight Arrow Connector 68">
              <a:extLst>
                <a:ext uri="{FF2B5EF4-FFF2-40B4-BE49-F238E27FC236}">
                  <a16:creationId xmlns:a16="http://schemas.microsoft.com/office/drawing/2014/main" id="{DBB917E6-F100-43AC-9E71-E1EDC78FA88A}"/>
                </a:ext>
              </a:extLst>
            </p:cNvPr>
            <p:cNvCxnSpPr/>
            <p:nvPr/>
          </p:nvCxnSpPr>
          <p:spPr>
            <a:xfrm flipH="1">
              <a:off x="4424005" y="4091377"/>
              <a:ext cx="685723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61B1D6D0-31DF-470A-8879-BFAC84291A68}"/>
              </a:ext>
            </a:extLst>
          </p:cNvPr>
          <p:cNvGrpSpPr/>
          <p:nvPr/>
        </p:nvGrpSpPr>
        <p:grpSpPr>
          <a:xfrm>
            <a:off x="2658732" y="4251792"/>
            <a:ext cx="1765273" cy="584775"/>
            <a:chOff x="2658732" y="3861267"/>
            <a:chExt cx="1765273" cy="584775"/>
          </a:xfrm>
        </p:grpSpPr>
        <p:sp>
          <p:nvSpPr>
            <p:cNvPr id="71" name="TextBox 70">
              <a:extLst>
                <a:ext uri="{FF2B5EF4-FFF2-40B4-BE49-F238E27FC236}">
                  <a16:creationId xmlns:a16="http://schemas.microsoft.com/office/drawing/2014/main" id="{918A796C-D90E-4715-9992-48D9B071A8E1}"/>
                </a:ext>
              </a:extLst>
            </p:cNvPr>
            <p:cNvSpPr txBox="1"/>
            <p:nvPr/>
          </p:nvSpPr>
          <p:spPr>
            <a:xfrm>
              <a:off x="2658732" y="3861267"/>
              <a:ext cx="1754797" cy="584775"/>
            </a:xfrm>
            <a:prstGeom prst="rect">
              <a:avLst/>
            </a:prstGeom>
            <a:noFill/>
          </p:spPr>
          <p:txBody>
            <a:bodyPr wrap="square" rtlCol="0">
              <a:spAutoFit/>
            </a:bodyPr>
            <a:lstStyle/>
            <a:p>
              <a:pPr algn="ctr"/>
              <a:r>
                <a:rPr lang="en-US" sz="1600" dirty="0"/>
                <a:t>Return Confirmation</a:t>
              </a:r>
            </a:p>
          </p:txBody>
        </p:sp>
        <p:cxnSp>
          <p:nvCxnSpPr>
            <p:cNvPr id="72" name="Straight Arrow Connector 71">
              <a:extLst>
                <a:ext uri="{FF2B5EF4-FFF2-40B4-BE49-F238E27FC236}">
                  <a16:creationId xmlns:a16="http://schemas.microsoft.com/office/drawing/2014/main" id="{3F6DB4BB-6092-4B3D-BA55-E6EE38FA3F79}"/>
                </a:ext>
              </a:extLst>
            </p:cNvPr>
            <p:cNvCxnSpPr/>
            <p:nvPr/>
          </p:nvCxnSpPr>
          <p:spPr>
            <a:xfrm flipH="1">
              <a:off x="2712333" y="4413250"/>
              <a:ext cx="171167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0536D2A6-3A5A-4E74-B3A3-DAEF5D224792}"/>
              </a:ext>
            </a:extLst>
          </p:cNvPr>
          <p:cNvGrpSpPr/>
          <p:nvPr/>
        </p:nvGrpSpPr>
        <p:grpSpPr>
          <a:xfrm>
            <a:off x="997772" y="4271469"/>
            <a:ext cx="1754797" cy="584775"/>
            <a:chOff x="997772" y="3880944"/>
            <a:chExt cx="1754797" cy="584775"/>
          </a:xfrm>
        </p:grpSpPr>
        <p:sp>
          <p:nvSpPr>
            <p:cNvPr id="74" name="TextBox 73">
              <a:extLst>
                <a:ext uri="{FF2B5EF4-FFF2-40B4-BE49-F238E27FC236}">
                  <a16:creationId xmlns:a16="http://schemas.microsoft.com/office/drawing/2014/main" id="{FAA4B0C0-1D7C-4A81-9CA4-59003781B13D}"/>
                </a:ext>
              </a:extLst>
            </p:cNvPr>
            <p:cNvSpPr txBox="1"/>
            <p:nvPr/>
          </p:nvSpPr>
          <p:spPr>
            <a:xfrm>
              <a:off x="997772" y="3880944"/>
              <a:ext cx="1754797" cy="584775"/>
            </a:xfrm>
            <a:prstGeom prst="rect">
              <a:avLst/>
            </a:prstGeom>
            <a:noFill/>
          </p:spPr>
          <p:txBody>
            <a:bodyPr wrap="square" rtlCol="0">
              <a:spAutoFit/>
            </a:bodyPr>
            <a:lstStyle/>
            <a:p>
              <a:pPr algn="ctr"/>
              <a:r>
                <a:rPr lang="en-US" sz="1600" dirty="0"/>
                <a:t>Return Confirmation</a:t>
              </a:r>
            </a:p>
          </p:txBody>
        </p:sp>
        <p:cxnSp>
          <p:nvCxnSpPr>
            <p:cNvPr id="75" name="Straight Arrow Connector 74">
              <a:extLst>
                <a:ext uri="{FF2B5EF4-FFF2-40B4-BE49-F238E27FC236}">
                  <a16:creationId xmlns:a16="http://schemas.microsoft.com/office/drawing/2014/main" id="{93B0FFBA-F866-446E-9498-501A9F5EA50C}"/>
                </a:ext>
              </a:extLst>
            </p:cNvPr>
            <p:cNvCxnSpPr/>
            <p:nvPr/>
          </p:nvCxnSpPr>
          <p:spPr>
            <a:xfrm flipH="1">
              <a:off x="1000642" y="4413250"/>
              <a:ext cx="17116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6" name="Title 1">
            <a:extLst>
              <a:ext uri="{FF2B5EF4-FFF2-40B4-BE49-F238E27FC236}">
                <a16:creationId xmlns:a16="http://schemas.microsoft.com/office/drawing/2014/main" id="{833248FF-BDC7-4D7E-A010-D478CEEC93CF}"/>
              </a:ext>
            </a:extLst>
          </p:cNvPr>
          <p:cNvSpPr txBox="1">
            <a:spLocks/>
          </p:cNvSpPr>
          <p:nvPr/>
        </p:nvSpPr>
        <p:spPr>
          <a:xfrm>
            <a:off x="286139" y="951722"/>
            <a:ext cx="11627498" cy="3683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sz="2200" b="1" dirty="0">
                <a:solidFill>
                  <a:schemeClr val="tx1">
                    <a:lumMod val="50000"/>
                    <a:lumOff val="50000"/>
                  </a:schemeClr>
                </a:solidFill>
                <a:latin typeface="+mn-lt"/>
              </a:rPr>
              <a:t>Microservices</a:t>
            </a:r>
          </a:p>
        </p:txBody>
      </p:sp>
    </p:spTree>
    <p:extLst>
      <p:ext uri="{BB962C8B-B14F-4D97-AF65-F5344CB8AC3E}">
        <p14:creationId xmlns:p14="http://schemas.microsoft.com/office/powerpoint/2010/main" val="86903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right)">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up)">
                                      <p:cBhvr>
                                        <p:cTn id="52" dur="500"/>
                                        <p:tgtEl>
                                          <p:spTgt spid="46"/>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right)">
                                      <p:cBhvr>
                                        <p:cTn id="56" dur="500"/>
                                        <p:tgtEl>
                                          <p:spTgt spid="5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500"/>
                                        <p:tgtEl>
                                          <p:spTgt spid="2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left)">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up)">
                                      <p:cBhvr>
                                        <p:cTn id="70" dur="500"/>
                                        <p:tgtEl>
                                          <p:spTgt spid="56"/>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wipe(right)">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up)">
                                      <p:cBhvr>
                                        <p:cTn id="79" dur="500"/>
                                        <p:tgtEl>
                                          <p:spTgt spid="2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left)">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up)">
                                      <p:cBhvr>
                                        <p:cTn id="88" dur="500"/>
                                        <p:tgtEl>
                                          <p:spTgt spid="63"/>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right)">
                                      <p:cBhvr>
                                        <p:cTn id="92" dur="500"/>
                                        <p:tgtEl>
                                          <p:spTgt spid="6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wipe(right)">
                                      <p:cBhvr>
                                        <p:cTn id="97" dur="5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wipe(right)">
                                      <p:cBhvr>
                                        <p:cTn id="10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17FB-C247-4CB9-8E61-898849B462A5}"/>
              </a:ext>
            </a:extLst>
          </p:cNvPr>
          <p:cNvSpPr>
            <a:spLocks noGrp="1"/>
          </p:cNvSpPr>
          <p:nvPr>
            <p:ph type="title"/>
          </p:nvPr>
        </p:nvSpPr>
        <p:spPr/>
        <p:txBody>
          <a:bodyPr/>
          <a:lstStyle/>
          <a:p>
            <a:r>
              <a:rPr lang="en-US" dirty="0"/>
              <a:t>Event-Driven Architecture</a:t>
            </a:r>
          </a:p>
        </p:txBody>
      </p:sp>
      <p:sp>
        <p:nvSpPr>
          <p:cNvPr id="3" name="Text Placeholder 2">
            <a:extLst>
              <a:ext uri="{FF2B5EF4-FFF2-40B4-BE49-F238E27FC236}">
                <a16:creationId xmlns:a16="http://schemas.microsoft.com/office/drawing/2014/main" id="{5BA3B60B-351B-42BC-A49A-F475EB195E1A}"/>
              </a:ext>
            </a:extLst>
          </p:cNvPr>
          <p:cNvSpPr>
            <a:spLocks noGrp="1"/>
          </p:cNvSpPr>
          <p:nvPr>
            <p:ph type="body" idx="1"/>
          </p:nvPr>
        </p:nvSpPr>
        <p:spPr/>
        <p:txBody>
          <a:bodyPr/>
          <a:lstStyle/>
          <a:p>
            <a:r>
              <a:rPr lang="en-US" dirty="0"/>
              <a:t>Building Event-Driven Microservices</a:t>
            </a:r>
          </a:p>
        </p:txBody>
      </p:sp>
    </p:spTree>
    <p:extLst>
      <p:ext uri="{BB962C8B-B14F-4D97-AF65-F5344CB8AC3E}">
        <p14:creationId xmlns:p14="http://schemas.microsoft.com/office/powerpoint/2010/main" val="2034856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7473-DD90-4E84-9177-0ABB74604DF0}"/>
              </a:ext>
            </a:extLst>
          </p:cNvPr>
          <p:cNvSpPr>
            <a:spLocks noGrp="1"/>
          </p:cNvSpPr>
          <p:nvPr>
            <p:ph type="title"/>
          </p:nvPr>
        </p:nvSpPr>
        <p:spPr/>
        <p:txBody>
          <a:bodyPr>
            <a:normAutofit fontScale="90000"/>
          </a:bodyPr>
          <a:lstStyle/>
          <a:p>
            <a:r>
              <a:rPr lang="en-US" dirty="0"/>
              <a:t>Event-Driven Architecture</a:t>
            </a:r>
          </a:p>
        </p:txBody>
      </p:sp>
      <p:cxnSp>
        <p:nvCxnSpPr>
          <p:cNvPr id="3" name="Straight Connector 2">
            <a:extLst>
              <a:ext uri="{FF2B5EF4-FFF2-40B4-BE49-F238E27FC236}">
                <a16:creationId xmlns:a16="http://schemas.microsoft.com/office/drawing/2014/main" id="{01757A6A-2460-48C5-A248-F9BC72B1983D}"/>
              </a:ext>
            </a:extLst>
          </p:cNvPr>
          <p:cNvCxnSpPr>
            <a:cxnSpLocks/>
          </p:cNvCxnSpPr>
          <p:nvPr/>
        </p:nvCxnSpPr>
        <p:spPr>
          <a:xfrm>
            <a:off x="1962150" y="2022824"/>
            <a:ext cx="3222246" cy="0"/>
          </a:xfrm>
          <a:prstGeom prst="line">
            <a:avLst/>
          </a:prstGeom>
          <a:noFill/>
          <a:ln w="38100" cap="flat">
            <a:solidFill>
              <a:schemeClr val="tx1"/>
            </a:solidFill>
            <a:prstDash val="solid"/>
            <a:miter/>
          </a:ln>
        </p:spPr>
      </p:cxnSp>
      <p:cxnSp>
        <p:nvCxnSpPr>
          <p:cNvPr id="4" name="Straight Connector 3">
            <a:extLst>
              <a:ext uri="{FF2B5EF4-FFF2-40B4-BE49-F238E27FC236}">
                <a16:creationId xmlns:a16="http://schemas.microsoft.com/office/drawing/2014/main" id="{455EFD6B-4F92-4E53-897C-EFD2BCA365F2}"/>
              </a:ext>
            </a:extLst>
          </p:cNvPr>
          <p:cNvCxnSpPr>
            <a:cxnSpLocks/>
          </p:cNvCxnSpPr>
          <p:nvPr/>
        </p:nvCxnSpPr>
        <p:spPr>
          <a:xfrm>
            <a:off x="7172587" y="2022824"/>
            <a:ext cx="3352538" cy="0"/>
          </a:xfrm>
          <a:prstGeom prst="line">
            <a:avLst/>
          </a:prstGeom>
          <a:noFill/>
          <a:ln w="38100" cap="flat">
            <a:solidFill>
              <a:schemeClr val="tx1"/>
            </a:solidFill>
            <a:prstDash val="solid"/>
            <a:miter/>
          </a:ln>
        </p:spPr>
      </p:cxnSp>
      <p:cxnSp>
        <p:nvCxnSpPr>
          <p:cNvPr id="5" name="Straight Connector 4">
            <a:extLst>
              <a:ext uri="{FF2B5EF4-FFF2-40B4-BE49-F238E27FC236}">
                <a16:creationId xmlns:a16="http://schemas.microsoft.com/office/drawing/2014/main" id="{7E55F0DC-C1F4-43B4-A88D-8B1BE474F474}"/>
              </a:ext>
            </a:extLst>
          </p:cNvPr>
          <p:cNvCxnSpPr>
            <a:cxnSpLocks/>
          </p:cNvCxnSpPr>
          <p:nvPr/>
        </p:nvCxnSpPr>
        <p:spPr>
          <a:xfrm>
            <a:off x="1895475" y="4219750"/>
            <a:ext cx="8629650" cy="0"/>
          </a:xfrm>
          <a:prstGeom prst="line">
            <a:avLst/>
          </a:prstGeom>
          <a:noFill/>
          <a:ln w="38100" cap="flat">
            <a:solidFill>
              <a:schemeClr val="tx1"/>
            </a:solidFill>
            <a:prstDash val="solid"/>
            <a:miter/>
          </a:ln>
        </p:spPr>
      </p:cxnSp>
      <p:sp>
        <p:nvSpPr>
          <p:cNvPr id="6" name="TextBox 5">
            <a:extLst>
              <a:ext uri="{FF2B5EF4-FFF2-40B4-BE49-F238E27FC236}">
                <a16:creationId xmlns:a16="http://schemas.microsoft.com/office/drawing/2014/main" id="{2F82E1EF-2AF2-4E2F-91B3-E1869CD3FF14}"/>
              </a:ext>
            </a:extLst>
          </p:cNvPr>
          <p:cNvSpPr txBox="1"/>
          <p:nvPr/>
        </p:nvSpPr>
        <p:spPr>
          <a:xfrm>
            <a:off x="5154193" y="4279998"/>
            <a:ext cx="1875835" cy="646331"/>
          </a:xfrm>
          <a:prstGeom prst="rect">
            <a:avLst/>
          </a:prstGeom>
          <a:noFill/>
        </p:spPr>
        <p:txBody>
          <a:bodyPr wrap="none" rtlCol="0">
            <a:spAutoFit/>
          </a:bodyPr>
          <a:lstStyle/>
          <a:p>
            <a:pPr algn="ctr"/>
            <a:r>
              <a:rPr lang="en-US" sz="3600" b="1" dirty="0">
                <a:latin typeface="+mj-lt"/>
              </a:rPr>
              <a:t>- </a:t>
            </a:r>
            <a:r>
              <a:rPr lang="en-US" sz="2400" b="1" dirty="0">
                <a:latin typeface="+mj-lt"/>
              </a:rPr>
              <a:t>Wikipedia</a:t>
            </a:r>
            <a:r>
              <a:rPr lang="en-US" sz="3600" b="1" dirty="0">
                <a:latin typeface="+mj-lt"/>
              </a:rPr>
              <a:t> -</a:t>
            </a:r>
          </a:p>
        </p:txBody>
      </p:sp>
      <p:sp>
        <p:nvSpPr>
          <p:cNvPr id="7" name="TextBox 6">
            <a:extLst>
              <a:ext uri="{FF2B5EF4-FFF2-40B4-BE49-F238E27FC236}">
                <a16:creationId xmlns:a16="http://schemas.microsoft.com/office/drawing/2014/main" id="{D0F66009-6A5E-40A1-84DA-FCD1882CFF5F}"/>
              </a:ext>
            </a:extLst>
          </p:cNvPr>
          <p:cNvSpPr txBox="1"/>
          <p:nvPr/>
        </p:nvSpPr>
        <p:spPr>
          <a:xfrm>
            <a:off x="2228849" y="2278237"/>
            <a:ext cx="7810501" cy="1754326"/>
          </a:xfrm>
          <a:prstGeom prst="rect">
            <a:avLst/>
          </a:prstGeom>
          <a:noFill/>
        </p:spPr>
        <p:txBody>
          <a:bodyPr wrap="square" rtlCol="0">
            <a:spAutoFit/>
          </a:bodyPr>
          <a:lstStyle/>
          <a:p>
            <a:pPr algn="ctr"/>
            <a:r>
              <a:rPr lang="en-US" sz="3600" dirty="0"/>
              <a:t>A software architecture pattern promoting the production, detection, consumption of, and reaction to </a:t>
            </a:r>
            <a:r>
              <a:rPr lang="en-US" sz="3600" b="1" dirty="0">
                <a:solidFill>
                  <a:srgbClr val="FF0000"/>
                </a:solidFill>
              </a:rPr>
              <a:t>events</a:t>
            </a:r>
            <a:r>
              <a:rPr lang="en-US" sz="3600" dirty="0"/>
              <a:t>.</a:t>
            </a:r>
          </a:p>
        </p:txBody>
      </p:sp>
      <p:grpSp>
        <p:nvGrpSpPr>
          <p:cNvPr id="8" name="Group 7">
            <a:extLst>
              <a:ext uri="{FF2B5EF4-FFF2-40B4-BE49-F238E27FC236}">
                <a16:creationId xmlns:a16="http://schemas.microsoft.com/office/drawing/2014/main" id="{FA187AD5-F96C-40C6-B883-DCD7C1F0221B}"/>
              </a:ext>
            </a:extLst>
          </p:cNvPr>
          <p:cNvGrpSpPr/>
          <p:nvPr/>
        </p:nvGrpSpPr>
        <p:grpSpPr>
          <a:xfrm>
            <a:off x="5852708" y="1823952"/>
            <a:ext cx="478806" cy="397744"/>
            <a:chOff x="11710893" y="3597504"/>
            <a:chExt cx="965388" cy="771680"/>
          </a:xfrm>
        </p:grpSpPr>
        <p:sp>
          <p:nvSpPr>
            <p:cNvPr id="9" name="Freeform: Shape 8">
              <a:extLst>
                <a:ext uri="{FF2B5EF4-FFF2-40B4-BE49-F238E27FC236}">
                  <a16:creationId xmlns:a16="http://schemas.microsoft.com/office/drawing/2014/main" id="{3E1E6BE9-154E-4E78-9BD9-9E686084B5A3}"/>
                </a:ext>
              </a:extLst>
            </p:cNvPr>
            <p:cNvSpPr/>
            <p:nvPr/>
          </p:nvSpPr>
          <p:spPr>
            <a:xfrm rot="10800000">
              <a:off x="11710893" y="3597504"/>
              <a:ext cx="393715" cy="771680"/>
            </a:xfrm>
            <a:custGeom>
              <a:avLst/>
              <a:gdLst>
                <a:gd name="connsiteX0" fmla="*/ 469106 w 476250"/>
                <a:gd name="connsiteY0" fmla="*/ 7144 h 933450"/>
                <a:gd name="connsiteX1" fmla="*/ 471964 w 476250"/>
                <a:gd name="connsiteY1" fmla="*/ 179546 h 933450"/>
                <a:gd name="connsiteX2" fmla="*/ 474821 w 476250"/>
                <a:gd name="connsiteY2" fmla="*/ 348139 h 933450"/>
                <a:gd name="connsiteX3" fmla="*/ 468154 w 476250"/>
                <a:gd name="connsiteY3" fmla="*/ 531019 h 933450"/>
                <a:gd name="connsiteX4" fmla="*/ 440531 w 476250"/>
                <a:gd name="connsiteY4" fmla="*/ 687229 h 933450"/>
                <a:gd name="connsiteX5" fmla="*/ 381476 w 476250"/>
                <a:gd name="connsiteY5" fmla="*/ 817721 h 933450"/>
                <a:gd name="connsiteX6" fmla="*/ 278606 w 476250"/>
                <a:gd name="connsiteY6" fmla="*/ 898684 h 933450"/>
                <a:gd name="connsiteX7" fmla="*/ 123349 w 476250"/>
                <a:gd name="connsiteY7" fmla="*/ 930116 h 933450"/>
                <a:gd name="connsiteX8" fmla="*/ 7144 w 476250"/>
                <a:gd name="connsiteY8" fmla="*/ 699611 h 933450"/>
                <a:gd name="connsiteX9" fmla="*/ 185261 w 476250"/>
                <a:gd name="connsiteY9" fmla="*/ 645319 h 933450"/>
                <a:gd name="connsiteX10" fmla="*/ 238601 w 476250"/>
                <a:gd name="connsiteY10" fmla="*/ 469106 h 933450"/>
                <a:gd name="connsiteX11" fmla="*/ 7144 w 476250"/>
                <a:gd name="connsiteY11" fmla="*/ 469106 h 933450"/>
                <a:gd name="connsiteX12" fmla="*/ 7144 w 476250"/>
                <a:gd name="connsiteY12" fmla="*/ 7144 h 933450"/>
                <a:gd name="connsiteX13" fmla="*/ 469106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9106" y="7144"/>
                  </a:moveTo>
                  <a:cubicBezTo>
                    <a:pt x="469106" y="46196"/>
                    <a:pt x="470059" y="102394"/>
                    <a:pt x="471964" y="179546"/>
                  </a:cubicBezTo>
                  <a:cubicBezTo>
                    <a:pt x="473869" y="255746"/>
                    <a:pt x="474821" y="312896"/>
                    <a:pt x="474821" y="348139"/>
                  </a:cubicBezTo>
                  <a:cubicBezTo>
                    <a:pt x="474821" y="418624"/>
                    <a:pt x="472916" y="479584"/>
                    <a:pt x="468154" y="531019"/>
                  </a:cubicBezTo>
                  <a:cubicBezTo>
                    <a:pt x="464344" y="581501"/>
                    <a:pt x="455771" y="634841"/>
                    <a:pt x="440531" y="687229"/>
                  </a:cubicBezTo>
                  <a:cubicBezTo>
                    <a:pt x="426244" y="740569"/>
                    <a:pt x="406241" y="784384"/>
                    <a:pt x="381476" y="817721"/>
                  </a:cubicBezTo>
                  <a:cubicBezTo>
                    <a:pt x="355759" y="850106"/>
                    <a:pt x="321469" y="877729"/>
                    <a:pt x="278606" y="898684"/>
                  </a:cubicBezTo>
                  <a:cubicBezTo>
                    <a:pt x="234791" y="919639"/>
                    <a:pt x="183356" y="930116"/>
                    <a:pt x="123349" y="930116"/>
                  </a:cubicBezTo>
                  <a:lnTo>
                    <a:pt x="7144" y="699611"/>
                  </a:lnTo>
                  <a:cubicBezTo>
                    <a:pt x="90964" y="699611"/>
                    <a:pt x="150019" y="680561"/>
                    <a:pt x="185261" y="645319"/>
                  </a:cubicBezTo>
                  <a:cubicBezTo>
                    <a:pt x="220504" y="609124"/>
                    <a:pt x="238601" y="550069"/>
                    <a:pt x="238601" y="469106"/>
                  </a:cubicBezTo>
                  <a:lnTo>
                    <a:pt x="7144" y="469106"/>
                  </a:lnTo>
                  <a:lnTo>
                    <a:pt x="7144" y="7144"/>
                  </a:lnTo>
                  <a:lnTo>
                    <a:pt x="469106" y="7144"/>
                  </a:lnTo>
                  <a:close/>
                </a:path>
              </a:pathLst>
            </a:custGeom>
            <a:solidFill>
              <a:schemeClr val="tx1">
                <a:lumMod val="90000"/>
                <a:lumOff val="1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3FEAA1-28B2-41DD-A539-317EED8D0F5A}"/>
                </a:ext>
              </a:extLst>
            </p:cNvPr>
            <p:cNvSpPr/>
            <p:nvPr/>
          </p:nvSpPr>
          <p:spPr>
            <a:xfrm rot="10800000">
              <a:off x="12282566" y="3597504"/>
              <a:ext cx="393715" cy="771680"/>
            </a:xfrm>
            <a:custGeom>
              <a:avLst/>
              <a:gdLst>
                <a:gd name="connsiteX0" fmla="*/ 468154 w 476250"/>
                <a:gd name="connsiteY0" fmla="*/ 7144 h 933450"/>
                <a:gd name="connsiteX1" fmla="*/ 471011 w 476250"/>
                <a:gd name="connsiteY1" fmla="*/ 179546 h 933450"/>
                <a:gd name="connsiteX2" fmla="*/ 473869 w 476250"/>
                <a:gd name="connsiteY2" fmla="*/ 348139 h 933450"/>
                <a:gd name="connsiteX3" fmla="*/ 468154 w 476250"/>
                <a:gd name="connsiteY3" fmla="*/ 531019 h 933450"/>
                <a:gd name="connsiteX4" fmla="*/ 440531 w 476250"/>
                <a:gd name="connsiteY4" fmla="*/ 687229 h 933450"/>
                <a:gd name="connsiteX5" fmla="*/ 380524 w 476250"/>
                <a:gd name="connsiteY5" fmla="*/ 817721 h 933450"/>
                <a:gd name="connsiteX6" fmla="*/ 277654 w 476250"/>
                <a:gd name="connsiteY6" fmla="*/ 898684 h 933450"/>
                <a:gd name="connsiteX7" fmla="*/ 122396 w 476250"/>
                <a:gd name="connsiteY7" fmla="*/ 930116 h 933450"/>
                <a:gd name="connsiteX8" fmla="*/ 7144 w 476250"/>
                <a:gd name="connsiteY8" fmla="*/ 699611 h 933450"/>
                <a:gd name="connsiteX9" fmla="*/ 184309 w 476250"/>
                <a:gd name="connsiteY9" fmla="*/ 645319 h 933450"/>
                <a:gd name="connsiteX10" fmla="*/ 237649 w 476250"/>
                <a:gd name="connsiteY10" fmla="*/ 469106 h 933450"/>
                <a:gd name="connsiteX11" fmla="*/ 7144 w 476250"/>
                <a:gd name="connsiteY11" fmla="*/ 469106 h 933450"/>
                <a:gd name="connsiteX12" fmla="*/ 7144 w 476250"/>
                <a:gd name="connsiteY12" fmla="*/ 7144 h 933450"/>
                <a:gd name="connsiteX13" fmla="*/ 468154 w 476250"/>
                <a:gd name="connsiteY13" fmla="*/ 7144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933450">
                  <a:moveTo>
                    <a:pt x="468154" y="7144"/>
                  </a:moveTo>
                  <a:cubicBezTo>
                    <a:pt x="468154" y="46196"/>
                    <a:pt x="469106" y="102394"/>
                    <a:pt x="471011" y="179546"/>
                  </a:cubicBezTo>
                  <a:cubicBezTo>
                    <a:pt x="472916" y="255746"/>
                    <a:pt x="473869" y="312896"/>
                    <a:pt x="473869" y="348139"/>
                  </a:cubicBezTo>
                  <a:cubicBezTo>
                    <a:pt x="473869" y="418624"/>
                    <a:pt x="471964" y="479584"/>
                    <a:pt x="468154" y="531019"/>
                  </a:cubicBezTo>
                  <a:cubicBezTo>
                    <a:pt x="464344" y="581501"/>
                    <a:pt x="454819" y="634841"/>
                    <a:pt x="440531" y="687229"/>
                  </a:cubicBezTo>
                  <a:cubicBezTo>
                    <a:pt x="425291" y="740569"/>
                    <a:pt x="406241" y="784384"/>
                    <a:pt x="380524" y="817721"/>
                  </a:cubicBezTo>
                  <a:cubicBezTo>
                    <a:pt x="354806" y="850106"/>
                    <a:pt x="320516" y="877729"/>
                    <a:pt x="277654" y="898684"/>
                  </a:cubicBezTo>
                  <a:cubicBezTo>
                    <a:pt x="233839" y="919639"/>
                    <a:pt x="182404" y="930116"/>
                    <a:pt x="122396" y="930116"/>
                  </a:cubicBezTo>
                  <a:lnTo>
                    <a:pt x="7144" y="699611"/>
                  </a:lnTo>
                  <a:cubicBezTo>
                    <a:pt x="90011" y="699611"/>
                    <a:pt x="149066" y="680561"/>
                    <a:pt x="184309" y="645319"/>
                  </a:cubicBezTo>
                  <a:cubicBezTo>
                    <a:pt x="219551" y="609124"/>
                    <a:pt x="237649" y="550069"/>
                    <a:pt x="237649" y="469106"/>
                  </a:cubicBezTo>
                  <a:lnTo>
                    <a:pt x="7144" y="469106"/>
                  </a:lnTo>
                  <a:lnTo>
                    <a:pt x="7144" y="7144"/>
                  </a:lnTo>
                  <a:lnTo>
                    <a:pt x="468154" y="7144"/>
                  </a:lnTo>
                  <a:close/>
                </a:path>
              </a:pathLst>
            </a:custGeom>
            <a:solidFill>
              <a:schemeClr val="tx1">
                <a:lumMod val="90000"/>
                <a:lumOff val="1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6188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0-#ppt_h/2"/>
                                          </p:val>
                                        </p:tav>
                                        <p:tav tm="100000">
                                          <p:val>
                                            <p:strVal val="#ppt_y"/>
                                          </p:val>
                                        </p:tav>
                                      </p:tavLst>
                                    </p:anim>
                                  </p:childTnLst>
                                </p:cTn>
                              </p:par>
                              <p:par>
                                <p:cTn id="17" presetID="22" presetClass="entr" presetSubtype="1" fill="hold" grpId="0" nodeType="withEffect">
                                  <p:stCondLst>
                                    <p:cond delay="6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 presetClass="entr" presetSubtype="1"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2733</TotalTime>
  <Words>2718</Words>
  <Application>Microsoft Office PowerPoint</Application>
  <PresentationFormat>Widescreen</PresentationFormat>
  <Paragraphs>596</Paragraphs>
  <Slides>56</Slides>
  <Notes>20</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56</vt:i4>
      </vt:variant>
    </vt:vector>
  </HeadingPairs>
  <TitlesOfParts>
    <vt:vector size="64" baseType="lpstr">
      <vt:lpstr>Arial</vt:lpstr>
      <vt:lpstr>Calibri</vt:lpstr>
      <vt:lpstr>Calibri Light</vt:lpstr>
      <vt:lpstr>Kamerik205 3</vt:lpstr>
      <vt:lpstr>Kamerik205 8</vt:lpstr>
      <vt:lpstr>Office Theme</vt:lpstr>
      <vt:lpstr>Title</vt:lpstr>
      <vt:lpstr>Custom Design</vt:lpstr>
      <vt:lpstr>PowerPoint Presentation</vt:lpstr>
      <vt:lpstr>PowerPoint Presentation</vt:lpstr>
      <vt:lpstr>Who is Chad Green</vt:lpstr>
      <vt:lpstr>Preamble</vt:lpstr>
      <vt:lpstr>Monolith</vt:lpstr>
      <vt:lpstr>Microservices</vt:lpstr>
      <vt:lpstr>Process Flow</vt:lpstr>
      <vt:lpstr>Event-Driven Architecture</vt:lpstr>
      <vt:lpstr>Event-Driven Architecture</vt:lpstr>
      <vt:lpstr>Event-Driven Architecture</vt:lpstr>
      <vt:lpstr>Event-Driven Architecture</vt:lpstr>
      <vt:lpstr>Event-Driven Architecture</vt:lpstr>
      <vt:lpstr>Event-Driven Architecture</vt:lpstr>
      <vt:lpstr>Event-Driven Architecture</vt:lpstr>
      <vt:lpstr>Process Flow</vt:lpstr>
      <vt:lpstr>Process Flow</vt:lpstr>
      <vt:lpstr>Not Queue Based Processing</vt:lpstr>
      <vt:lpstr>Event Consumption Models</vt:lpstr>
      <vt:lpstr>Consumer Processing Variations</vt:lpstr>
      <vt:lpstr>External Event Sources</vt:lpstr>
      <vt:lpstr>Multiple Consumer Instances</vt:lpstr>
      <vt:lpstr>When to use this architecture</vt:lpstr>
      <vt:lpstr>Benefits</vt:lpstr>
      <vt:lpstr>Drawbacks</vt:lpstr>
      <vt:lpstr>Limitations</vt:lpstr>
      <vt:lpstr>Implementation Options</vt:lpstr>
      <vt:lpstr>Implementation Options</vt:lpstr>
      <vt:lpstr>Implementation Options</vt:lpstr>
      <vt:lpstr>Azure Event Hubs</vt:lpstr>
      <vt:lpstr>Why choose Event Hubs?</vt:lpstr>
      <vt:lpstr>Key Architecture Components</vt:lpstr>
      <vt:lpstr>Key Architecture Components</vt:lpstr>
      <vt:lpstr>Key Architecture Components</vt:lpstr>
      <vt:lpstr>Key Architecture Components</vt:lpstr>
      <vt:lpstr>Key Architecture Components</vt:lpstr>
      <vt:lpstr>Demonstration</vt:lpstr>
      <vt:lpstr>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Event-Driven Architecture</vt:lpstr>
      <vt:lpstr>SWOT</vt:lpstr>
      <vt:lpstr>SWOT</vt:lpstr>
      <vt:lpstr>SWOT</vt:lpstr>
      <vt:lpstr>SWOT</vt:lpstr>
      <vt:lpstr>SWOT</vt:lpstr>
      <vt:lpstr>Event-Driven Architecture</vt:lpstr>
      <vt:lpstr>Azure Event Hubs</vt:lpstr>
      <vt:lpstr>Real-World Demonstrations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13</cp:revision>
  <dcterms:created xsi:type="dcterms:W3CDTF">2022-04-06T02:02:06Z</dcterms:created>
  <dcterms:modified xsi:type="dcterms:W3CDTF">2022-10-03T13:03:34Z</dcterms:modified>
</cp:coreProperties>
</file>